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71" r:id="rId4"/>
    <p:sldId id="308" r:id="rId5"/>
    <p:sldId id="272" r:id="rId6"/>
    <p:sldId id="309" r:id="rId7"/>
    <p:sldId id="310" r:id="rId8"/>
    <p:sldId id="307" r:id="rId9"/>
    <p:sldId id="276" r:id="rId10"/>
    <p:sldId id="277" r:id="rId11"/>
    <p:sldId id="278" r:id="rId12"/>
    <p:sldId id="311" r:id="rId13"/>
    <p:sldId id="312" r:id="rId14"/>
    <p:sldId id="313" r:id="rId15"/>
    <p:sldId id="314" r:id="rId16"/>
    <p:sldId id="315"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4660"/>
  </p:normalViewPr>
  <p:slideViewPr>
    <p:cSldViewPr snapToGrid="0">
      <p:cViewPr varScale="1">
        <p:scale>
          <a:sx n="100" d="100"/>
          <a:sy n="100" d="100"/>
        </p:scale>
        <p:origin x="72" y="23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89C4B4-036E-4865-9986-BBAB0AE8F735}" type="datetimeFigureOut">
              <a:rPr lang="en-US" smtClean="0"/>
              <a:t>6/27/2017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F4592-7524-49DD-A455-1F53301D2B2E}" type="slidenum">
              <a:rPr lang="en-US" smtClean="0"/>
              <a:t>‹#›</a:t>
            </a:fld>
            <a:endParaRPr lang="en-US" dirty="0"/>
          </a:p>
        </p:txBody>
      </p:sp>
    </p:spTree>
    <p:extLst>
      <p:ext uri="{BB962C8B-B14F-4D97-AF65-F5344CB8AC3E}">
        <p14:creationId xmlns:p14="http://schemas.microsoft.com/office/powerpoint/2010/main" val="221402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BD7863-E481-474E-BCD2-EFA1BEB04B64}" type="slidenum">
              <a:rPr lang="en-US" smtClean="0"/>
              <a:pPr>
                <a:defRPr/>
              </a:pPr>
              <a:t>1</a:t>
            </a:fld>
            <a:endParaRPr lang="en-US" dirty="0"/>
          </a:p>
        </p:txBody>
      </p:sp>
    </p:spTree>
    <p:extLst>
      <p:ext uri="{BB962C8B-B14F-4D97-AF65-F5344CB8AC3E}">
        <p14:creationId xmlns:p14="http://schemas.microsoft.com/office/powerpoint/2010/main" val="2970699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195831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130561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125414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1" descr="LOGO (Copy 1)"/>
          <p:cNvPicPr>
            <a:picLocks noChangeAspect="1" noChangeArrowheads="1"/>
          </p:cNvPicPr>
          <p:nvPr userDrawn="1"/>
        </p:nvPicPr>
        <p:blipFill>
          <a:blip r:embed="rId2" cstate="print"/>
          <a:srcRect/>
          <a:stretch>
            <a:fillRect/>
          </a:stretch>
        </p:blipFill>
        <p:spPr bwMode="auto">
          <a:xfrm>
            <a:off x="3200401" y="381000"/>
            <a:ext cx="2349500" cy="28194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smtClean="0"/>
            </a:lvl1pPr>
          </a:lstStyle>
          <a:p>
            <a:pPr>
              <a:defRPr/>
            </a:pPr>
            <a:fld id="{484222C8-75C0-473F-8894-49691FA6C048}" type="slidenum">
              <a:rPr lang="en-US"/>
              <a:pPr>
                <a:defRPr/>
              </a:pPr>
              <a:t>‹#›</a:t>
            </a:fld>
            <a:endParaRPr lang="en-US" dirty="0"/>
          </a:p>
        </p:txBody>
      </p:sp>
    </p:spTree>
    <p:extLst>
      <p:ext uri="{BB962C8B-B14F-4D97-AF65-F5344CB8AC3E}">
        <p14:creationId xmlns:p14="http://schemas.microsoft.com/office/powerpoint/2010/main" val="307252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Copy 1)"/>
          <p:cNvPicPr>
            <a:picLocks noChangeAspect="1" noChangeArrowheads="1"/>
          </p:cNvPicPr>
          <p:nvPr userDrawn="1"/>
        </p:nvPicPr>
        <p:blipFill>
          <a:blip r:embed="rId2" cstate="print"/>
          <a:srcRect/>
          <a:stretch>
            <a:fillRect/>
          </a:stretch>
        </p:blipFill>
        <p:spPr bwMode="auto">
          <a:xfrm>
            <a:off x="3200400" y="381000"/>
            <a:ext cx="2349500" cy="28194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smtClean="0"/>
            </a:lvl1pPr>
          </a:lstStyle>
          <a:p>
            <a:pPr>
              <a:defRPr/>
            </a:pPr>
            <a:fld id="{484222C8-75C0-473F-8894-49691FA6C048}" type="slidenum">
              <a:rPr lang="en-US"/>
              <a:pPr>
                <a:defRPr/>
              </a:pPr>
              <a:t>‹#›</a:t>
            </a:fld>
            <a:endParaRPr lang="en-US" dirty="0"/>
          </a:p>
        </p:txBody>
      </p:sp>
    </p:spTree>
    <p:extLst>
      <p:ext uri="{BB962C8B-B14F-4D97-AF65-F5344CB8AC3E}">
        <p14:creationId xmlns:p14="http://schemas.microsoft.com/office/powerpoint/2010/main" val="3696105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2B91E-BBDA-47B2-820B-E760F49CA9FF}" type="slidenum">
              <a:rPr lang="en-US"/>
              <a:pPr>
                <a:defRPr/>
              </a:pPr>
              <a:t>‹#›</a:t>
            </a:fld>
            <a:endParaRPr lang="en-US" dirty="0"/>
          </a:p>
        </p:txBody>
      </p:sp>
    </p:spTree>
    <p:extLst>
      <p:ext uri="{BB962C8B-B14F-4D97-AF65-F5344CB8AC3E}">
        <p14:creationId xmlns:p14="http://schemas.microsoft.com/office/powerpoint/2010/main" val="414003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7FDDD41-E361-4B44-9A91-1B471A5BDB78}" type="slidenum">
              <a:rPr lang="en-US"/>
              <a:pPr>
                <a:defRPr/>
              </a:pPr>
              <a:t>‹#›</a:t>
            </a:fld>
            <a:endParaRPr lang="en-US" dirty="0"/>
          </a:p>
        </p:txBody>
      </p:sp>
    </p:spTree>
    <p:extLst>
      <p:ext uri="{BB962C8B-B14F-4D97-AF65-F5344CB8AC3E}">
        <p14:creationId xmlns:p14="http://schemas.microsoft.com/office/powerpoint/2010/main" val="251692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1FAA2D5-7752-4BA1-8376-426C1BEBF442}" type="slidenum">
              <a:rPr lang="en-US"/>
              <a:pPr>
                <a:defRPr/>
              </a:pPr>
              <a:t>‹#›</a:t>
            </a:fld>
            <a:endParaRPr lang="en-US" dirty="0"/>
          </a:p>
        </p:txBody>
      </p:sp>
    </p:spTree>
    <p:extLst>
      <p:ext uri="{BB962C8B-B14F-4D97-AF65-F5344CB8AC3E}">
        <p14:creationId xmlns:p14="http://schemas.microsoft.com/office/powerpoint/2010/main" val="106240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8A1E32C-34DB-454C-BA1B-FD06E7812F9E}" type="slidenum">
              <a:rPr lang="en-US"/>
              <a:pPr>
                <a:defRPr/>
              </a:pPr>
              <a:t>‹#›</a:t>
            </a:fld>
            <a:endParaRPr lang="en-US" dirty="0"/>
          </a:p>
        </p:txBody>
      </p:sp>
    </p:spTree>
    <p:extLst>
      <p:ext uri="{BB962C8B-B14F-4D97-AF65-F5344CB8AC3E}">
        <p14:creationId xmlns:p14="http://schemas.microsoft.com/office/powerpoint/2010/main" val="2748203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B76186C-88ED-4A0E-ACA0-343954B2E09F}" type="slidenum">
              <a:rPr lang="en-US"/>
              <a:pPr>
                <a:defRPr/>
              </a:pPr>
              <a:t>‹#›</a:t>
            </a:fld>
            <a:endParaRPr lang="en-US" dirty="0"/>
          </a:p>
        </p:txBody>
      </p:sp>
    </p:spTree>
    <p:extLst>
      <p:ext uri="{BB962C8B-B14F-4D97-AF65-F5344CB8AC3E}">
        <p14:creationId xmlns:p14="http://schemas.microsoft.com/office/powerpoint/2010/main" val="1821065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A093CDC-9704-4698-95E8-EBFA7214B1E6}" type="slidenum">
              <a:rPr lang="en-US"/>
              <a:pPr>
                <a:defRPr/>
              </a:pPr>
              <a:t>‹#›</a:t>
            </a:fld>
            <a:endParaRPr lang="en-US" dirty="0"/>
          </a:p>
        </p:txBody>
      </p:sp>
    </p:spTree>
    <p:extLst>
      <p:ext uri="{BB962C8B-B14F-4D97-AF65-F5344CB8AC3E}">
        <p14:creationId xmlns:p14="http://schemas.microsoft.com/office/powerpoint/2010/main" val="106119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196417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E01716D-227B-4C7B-9DF2-A2208E65A3E7}" type="slidenum">
              <a:rPr lang="en-US"/>
              <a:pPr>
                <a:defRPr/>
              </a:pPr>
              <a:t>‹#›</a:t>
            </a:fld>
            <a:endParaRPr lang="en-US" dirty="0"/>
          </a:p>
        </p:txBody>
      </p:sp>
    </p:spTree>
    <p:extLst>
      <p:ext uri="{BB962C8B-B14F-4D97-AF65-F5344CB8AC3E}">
        <p14:creationId xmlns:p14="http://schemas.microsoft.com/office/powerpoint/2010/main" val="277777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BEBE76-5080-4F8E-9F82-3F4970CB2CEA}" type="slidenum">
              <a:rPr lang="en-US"/>
              <a:pPr>
                <a:defRPr/>
              </a:pPr>
              <a:t>‹#›</a:t>
            </a:fld>
            <a:endParaRPr lang="en-US" dirty="0"/>
          </a:p>
        </p:txBody>
      </p:sp>
    </p:spTree>
    <p:extLst>
      <p:ext uri="{BB962C8B-B14F-4D97-AF65-F5344CB8AC3E}">
        <p14:creationId xmlns:p14="http://schemas.microsoft.com/office/powerpoint/2010/main" val="1293318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22110C-355E-4001-86F9-D06E60016563}" type="slidenum">
              <a:rPr lang="en-US"/>
              <a:pPr>
                <a:defRPr/>
              </a:pPr>
              <a:t>‹#›</a:t>
            </a:fld>
            <a:endParaRPr lang="en-US" dirty="0"/>
          </a:p>
        </p:txBody>
      </p:sp>
    </p:spTree>
    <p:extLst>
      <p:ext uri="{BB962C8B-B14F-4D97-AF65-F5344CB8AC3E}">
        <p14:creationId xmlns:p14="http://schemas.microsoft.com/office/powerpoint/2010/main" val="1544323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7D50FB-03BA-4BFB-8B68-69E17293FDFF}" type="slidenum">
              <a:rPr lang="en-US"/>
              <a:pPr>
                <a:defRPr/>
              </a:pPr>
              <a:t>‹#›</a:t>
            </a:fld>
            <a:endParaRPr lang="en-US" dirty="0"/>
          </a:p>
        </p:txBody>
      </p:sp>
    </p:spTree>
    <p:extLst>
      <p:ext uri="{BB962C8B-B14F-4D97-AF65-F5344CB8AC3E}">
        <p14:creationId xmlns:p14="http://schemas.microsoft.com/office/powerpoint/2010/main" val="395481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18563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64392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9543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269133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51870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34313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92A85A-921A-4377-80B8-05730A763054}"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497459-02EF-4516-BE99-3EBCC7B6BBB3}" type="slidenum">
              <a:rPr lang="en-US" smtClean="0"/>
              <a:t>‹#›</a:t>
            </a:fld>
            <a:endParaRPr lang="en-US" dirty="0"/>
          </a:p>
        </p:txBody>
      </p:sp>
    </p:spTree>
    <p:extLst>
      <p:ext uri="{BB962C8B-B14F-4D97-AF65-F5344CB8AC3E}">
        <p14:creationId xmlns:p14="http://schemas.microsoft.com/office/powerpoint/2010/main" val="204104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A85A-921A-4377-80B8-05730A763054}" type="datetimeFigureOut">
              <a:rPr lang="en-US" smtClean="0"/>
              <a:t>6/27/2017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97459-02EF-4516-BE99-3EBCC7B6BBB3}" type="slidenum">
              <a:rPr lang="en-US" smtClean="0"/>
              <a:t>‹#›</a:t>
            </a:fld>
            <a:endParaRPr lang="en-US" dirty="0"/>
          </a:p>
        </p:txBody>
      </p:sp>
    </p:spTree>
    <p:extLst>
      <p:ext uri="{BB962C8B-B14F-4D97-AF65-F5344CB8AC3E}">
        <p14:creationId xmlns:p14="http://schemas.microsoft.com/office/powerpoint/2010/main" val="3171852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3810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4188"/>
            <a:ext cx="7772400"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501DD88-77DD-4AFF-9603-9066DB7992EA}" type="slidenum">
              <a:rPr lang="en-US"/>
              <a:pPr>
                <a:defRPr/>
              </a:pPr>
              <a:t>‹#›</a:t>
            </a:fld>
            <a:endParaRPr lang="en-US" dirty="0"/>
          </a:p>
        </p:txBody>
      </p:sp>
      <p:pic>
        <p:nvPicPr>
          <p:cNvPr id="1031" name="Picture 7" descr="LOGO (Copy 1)"/>
          <p:cNvPicPr>
            <a:picLocks noChangeAspect="1" noChangeArrowheads="1"/>
          </p:cNvPicPr>
          <p:nvPr/>
        </p:nvPicPr>
        <p:blipFill>
          <a:blip r:embed="rId13" cstate="print"/>
          <a:srcRect/>
          <a:stretch>
            <a:fillRect/>
          </a:stretch>
        </p:blipFill>
        <p:spPr bwMode="auto">
          <a:xfrm>
            <a:off x="609600" y="304800"/>
            <a:ext cx="1009650" cy="1219200"/>
          </a:xfrm>
          <a:prstGeom prst="rect">
            <a:avLst/>
          </a:prstGeom>
          <a:noFill/>
          <a:ln w="9525">
            <a:noFill/>
            <a:miter lim="800000"/>
            <a:headEnd/>
            <a:tailEnd/>
          </a:ln>
        </p:spPr>
      </p:pic>
      <p:sp>
        <p:nvSpPr>
          <p:cNvPr id="1032" name="Line 8"/>
          <p:cNvSpPr>
            <a:spLocks noChangeShapeType="1"/>
          </p:cNvSpPr>
          <p:nvPr/>
        </p:nvSpPr>
        <p:spPr bwMode="auto">
          <a:xfrm>
            <a:off x="652463" y="1524000"/>
            <a:ext cx="8001000" cy="0"/>
          </a:xfrm>
          <a:prstGeom prst="line">
            <a:avLst/>
          </a:prstGeom>
          <a:noFill/>
          <a:ln w="19050">
            <a:solidFill>
              <a:srgbClr val="2E2E50"/>
            </a:solidFill>
            <a:round/>
            <a:headEnd/>
            <a:tailEnd/>
          </a:ln>
          <a:effectLst/>
        </p:spPr>
        <p:txBody>
          <a:bodyPr/>
          <a:lstStyle/>
          <a:p>
            <a:pPr>
              <a:defRPr/>
            </a:pPr>
            <a:endParaRPr lang="en-US" dirty="0">
              <a:latin typeface="Times New Roman" charset="0"/>
              <a:ea typeface="+mn-ea"/>
            </a:endParaRPr>
          </a:p>
        </p:txBody>
      </p:sp>
    </p:spTree>
    <p:extLst>
      <p:ext uri="{BB962C8B-B14F-4D97-AF65-F5344CB8AC3E}">
        <p14:creationId xmlns:p14="http://schemas.microsoft.com/office/powerpoint/2010/main" val="25714037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4400" i="1">
          <a:solidFill>
            <a:srgbClr val="A50021"/>
          </a:solidFill>
          <a:latin typeface="+mj-lt"/>
          <a:ea typeface="ＭＳ Ｐゴシック" pitchFamily="29" charset="-128"/>
          <a:cs typeface="ＭＳ Ｐゴシック" pitchFamily="29" charset="-128"/>
        </a:defRPr>
      </a:lvl1pPr>
      <a:lvl2pPr algn="l" rtl="0" eaLnBrk="0" fontAlgn="base" hangingPunct="0">
        <a:spcBef>
          <a:spcPct val="0"/>
        </a:spcBef>
        <a:spcAft>
          <a:spcPct val="0"/>
        </a:spcAft>
        <a:defRPr sz="4400" i="1">
          <a:solidFill>
            <a:srgbClr val="A50021"/>
          </a:solidFill>
          <a:latin typeface="Arial" charset="0"/>
          <a:ea typeface="ＭＳ Ｐゴシック" pitchFamily="29" charset="-128"/>
          <a:cs typeface="ＭＳ Ｐゴシック" pitchFamily="29" charset="-128"/>
        </a:defRPr>
      </a:lvl2pPr>
      <a:lvl3pPr algn="l" rtl="0" eaLnBrk="0" fontAlgn="base" hangingPunct="0">
        <a:spcBef>
          <a:spcPct val="0"/>
        </a:spcBef>
        <a:spcAft>
          <a:spcPct val="0"/>
        </a:spcAft>
        <a:defRPr sz="4400" i="1">
          <a:solidFill>
            <a:srgbClr val="A50021"/>
          </a:solidFill>
          <a:latin typeface="Arial" charset="0"/>
          <a:ea typeface="ＭＳ Ｐゴシック" pitchFamily="29" charset="-128"/>
          <a:cs typeface="ＭＳ Ｐゴシック" pitchFamily="29" charset="-128"/>
        </a:defRPr>
      </a:lvl3pPr>
      <a:lvl4pPr algn="l" rtl="0" eaLnBrk="0" fontAlgn="base" hangingPunct="0">
        <a:spcBef>
          <a:spcPct val="0"/>
        </a:spcBef>
        <a:spcAft>
          <a:spcPct val="0"/>
        </a:spcAft>
        <a:defRPr sz="4400" i="1">
          <a:solidFill>
            <a:srgbClr val="A50021"/>
          </a:solidFill>
          <a:latin typeface="Arial" charset="0"/>
          <a:ea typeface="ＭＳ Ｐゴシック" pitchFamily="29" charset="-128"/>
          <a:cs typeface="ＭＳ Ｐゴシック" pitchFamily="29" charset="-128"/>
        </a:defRPr>
      </a:lvl4pPr>
      <a:lvl5pPr algn="l" rtl="0" eaLnBrk="0" fontAlgn="base" hangingPunct="0">
        <a:spcBef>
          <a:spcPct val="0"/>
        </a:spcBef>
        <a:spcAft>
          <a:spcPct val="0"/>
        </a:spcAft>
        <a:defRPr sz="4400" i="1">
          <a:solidFill>
            <a:srgbClr val="A50021"/>
          </a:solidFill>
          <a:latin typeface="Arial" charset="0"/>
          <a:ea typeface="ＭＳ Ｐゴシック" pitchFamily="29" charset="-128"/>
          <a:cs typeface="ＭＳ Ｐゴシック" pitchFamily="29" charset="-128"/>
        </a:defRPr>
      </a:lvl5pPr>
      <a:lvl6pPr marL="457200" algn="l" rtl="0" fontAlgn="base">
        <a:spcBef>
          <a:spcPct val="0"/>
        </a:spcBef>
        <a:spcAft>
          <a:spcPct val="0"/>
        </a:spcAft>
        <a:defRPr sz="4400" i="1">
          <a:solidFill>
            <a:srgbClr val="A50021"/>
          </a:solidFill>
          <a:latin typeface="Arial" charset="0"/>
        </a:defRPr>
      </a:lvl6pPr>
      <a:lvl7pPr marL="914400" algn="l" rtl="0" fontAlgn="base">
        <a:spcBef>
          <a:spcPct val="0"/>
        </a:spcBef>
        <a:spcAft>
          <a:spcPct val="0"/>
        </a:spcAft>
        <a:defRPr sz="4400" i="1">
          <a:solidFill>
            <a:srgbClr val="A50021"/>
          </a:solidFill>
          <a:latin typeface="Arial" charset="0"/>
        </a:defRPr>
      </a:lvl7pPr>
      <a:lvl8pPr marL="1371600" algn="l" rtl="0" fontAlgn="base">
        <a:spcBef>
          <a:spcPct val="0"/>
        </a:spcBef>
        <a:spcAft>
          <a:spcPct val="0"/>
        </a:spcAft>
        <a:defRPr sz="4400" i="1">
          <a:solidFill>
            <a:srgbClr val="A50021"/>
          </a:solidFill>
          <a:latin typeface="Arial" charset="0"/>
        </a:defRPr>
      </a:lvl8pPr>
      <a:lvl9pPr marL="1828800" algn="l" rtl="0" fontAlgn="base">
        <a:spcBef>
          <a:spcPct val="0"/>
        </a:spcBef>
        <a:spcAft>
          <a:spcPct val="0"/>
        </a:spcAft>
        <a:defRPr sz="4400" i="1">
          <a:solidFill>
            <a:srgbClr val="A50021"/>
          </a:solidFill>
          <a:latin typeface="Arial" charset="0"/>
        </a:defRPr>
      </a:lvl9pPr>
    </p:titleStyle>
    <p:bodyStyle>
      <a:lvl1pPr marL="342900" indent="-342900" algn="l" rtl="0" eaLnBrk="0" fontAlgn="base" hangingPunct="0">
        <a:spcBef>
          <a:spcPct val="20000"/>
        </a:spcBef>
        <a:spcAft>
          <a:spcPct val="0"/>
        </a:spcAft>
        <a:buClr>
          <a:srgbClr val="2E2E50"/>
        </a:buClr>
        <a:buChar char="•"/>
        <a:defRPr sz="2800">
          <a:solidFill>
            <a:srgbClr val="2E2E50"/>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lr>
          <a:srgbClr val="A50021"/>
        </a:buClr>
        <a:buChar char="–"/>
        <a:defRPr sz="2400">
          <a:solidFill>
            <a:srgbClr val="2E2E50"/>
          </a:solidFill>
          <a:latin typeface="+mn-lt"/>
          <a:ea typeface="ＭＳ Ｐゴシック" pitchFamily="29" charset="-128"/>
        </a:defRPr>
      </a:lvl2pPr>
      <a:lvl3pPr marL="1143000" indent="-228600" algn="l" rtl="0" eaLnBrk="0" fontAlgn="base" hangingPunct="0">
        <a:spcBef>
          <a:spcPct val="20000"/>
        </a:spcBef>
        <a:spcAft>
          <a:spcPct val="0"/>
        </a:spcAft>
        <a:buClr>
          <a:srgbClr val="2E2E50"/>
        </a:buClr>
        <a:buFont typeface="Wingdings" pitchFamily="-108" charset="2"/>
        <a:buChar char="§"/>
        <a:defRPr sz="2200">
          <a:solidFill>
            <a:srgbClr val="2E2E50"/>
          </a:solidFill>
          <a:latin typeface="+mn-lt"/>
          <a:ea typeface="ＭＳ Ｐゴシック" pitchFamily="29" charset="-128"/>
        </a:defRPr>
      </a:lvl3pPr>
      <a:lvl4pPr marL="1600200" indent="-228600" algn="l" rtl="0" eaLnBrk="0" fontAlgn="base" hangingPunct="0">
        <a:spcBef>
          <a:spcPct val="20000"/>
        </a:spcBef>
        <a:spcAft>
          <a:spcPct val="0"/>
        </a:spcAft>
        <a:buClr>
          <a:srgbClr val="A50021"/>
        </a:buClr>
        <a:buChar char="–"/>
        <a:defRPr>
          <a:solidFill>
            <a:srgbClr val="2E2E50"/>
          </a:solidFill>
          <a:latin typeface="+mn-lt"/>
          <a:ea typeface="ＭＳ Ｐゴシック" pitchFamily="29" charset="-128"/>
        </a:defRPr>
      </a:lvl4pPr>
      <a:lvl5pPr marL="2057400" indent="-228600" algn="l" rtl="0" eaLnBrk="0" fontAlgn="base" hangingPunct="0">
        <a:spcBef>
          <a:spcPct val="20000"/>
        </a:spcBef>
        <a:spcAft>
          <a:spcPct val="0"/>
        </a:spcAft>
        <a:buChar char="»"/>
        <a:defRPr sz="1600">
          <a:solidFill>
            <a:srgbClr val="2E2E50"/>
          </a:solidFill>
          <a:latin typeface="+mn-lt"/>
          <a:ea typeface="ＭＳ Ｐゴシック" pitchFamily="29" charset="-128"/>
        </a:defRPr>
      </a:lvl5pPr>
      <a:lvl6pPr marL="2514600" indent="-228600" algn="l" rtl="0" fontAlgn="base">
        <a:spcBef>
          <a:spcPct val="20000"/>
        </a:spcBef>
        <a:spcAft>
          <a:spcPct val="0"/>
        </a:spcAft>
        <a:buChar char="»"/>
        <a:defRPr sz="1600">
          <a:solidFill>
            <a:srgbClr val="2E2E50"/>
          </a:solidFill>
          <a:latin typeface="+mn-lt"/>
        </a:defRPr>
      </a:lvl6pPr>
      <a:lvl7pPr marL="2971800" indent="-228600" algn="l" rtl="0" fontAlgn="base">
        <a:spcBef>
          <a:spcPct val="20000"/>
        </a:spcBef>
        <a:spcAft>
          <a:spcPct val="0"/>
        </a:spcAft>
        <a:buChar char="»"/>
        <a:defRPr sz="1600">
          <a:solidFill>
            <a:srgbClr val="2E2E50"/>
          </a:solidFill>
          <a:latin typeface="+mn-lt"/>
        </a:defRPr>
      </a:lvl7pPr>
      <a:lvl8pPr marL="3429000" indent="-228600" algn="l" rtl="0" fontAlgn="base">
        <a:spcBef>
          <a:spcPct val="20000"/>
        </a:spcBef>
        <a:spcAft>
          <a:spcPct val="0"/>
        </a:spcAft>
        <a:buChar char="»"/>
        <a:defRPr sz="1600">
          <a:solidFill>
            <a:srgbClr val="2E2E50"/>
          </a:solidFill>
          <a:latin typeface="+mn-lt"/>
        </a:defRPr>
      </a:lvl8pPr>
      <a:lvl9pPr marL="3886200" indent="-228600" algn="l" rtl="0" fontAlgn="base">
        <a:spcBef>
          <a:spcPct val="20000"/>
        </a:spcBef>
        <a:spcAft>
          <a:spcPct val="0"/>
        </a:spcAft>
        <a:buChar char="»"/>
        <a:defRPr sz="1600">
          <a:solidFill>
            <a:srgbClr val="2E2E5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clinton@isalliance.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isallianc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57400" y="4343400"/>
            <a:ext cx="4114800" cy="1752600"/>
          </a:xfrm>
          <a:prstGeom prst="rect">
            <a:avLst/>
          </a:prstGeom>
          <a:noFill/>
          <a:ln w="9525">
            <a:noFill/>
            <a:miter lim="800000"/>
            <a:headEnd/>
            <a:tailEnd/>
          </a:ln>
        </p:spPr>
        <p:txBody>
          <a:bodyPr/>
          <a:lstStyle/>
          <a:p>
            <a:pPr algn="r">
              <a:spcBef>
                <a:spcPct val="20000"/>
              </a:spcBef>
              <a:buClr>
                <a:srgbClr val="2E2E50"/>
              </a:buClr>
            </a:pPr>
            <a:endParaRPr lang="en-US" sz="2000" dirty="0">
              <a:solidFill>
                <a:srgbClr val="2E2E50"/>
              </a:solidFill>
              <a:latin typeface="Tw Cen MT" pitchFamily="-108" charset="-18"/>
            </a:endParaRPr>
          </a:p>
        </p:txBody>
      </p:sp>
      <p:sp>
        <p:nvSpPr>
          <p:cNvPr id="29699" name="Rectangle 3"/>
          <p:cNvSpPr>
            <a:spLocks noGrp="1" noChangeArrowheads="1"/>
          </p:cNvSpPr>
          <p:nvPr>
            <p:ph type="subTitle" idx="4294967295"/>
          </p:nvPr>
        </p:nvSpPr>
        <p:spPr>
          <a:xfrm>
            <a:off x="1384300" y="3579341"/>
            <a:ext cx="6102350" cy="3048000"/>
          </a:xfrm>
          <a:noFill/>
        </p:spPr>
        <p:txBody>
          <a:bodyPr>
            <a:normAutofit fontScale="77500" lnSpcReduction="20000"/>
          </a:bodyPr>
          <a:lstStyle/>
          <a:p>
            <a:pPr marL="0" indent="0" algn="ctr">
              <a:buNone/>
            </a:pPr>
            <a:r>
              <a:rPr lang="en-US" sz="2200" dirty="0"/>
              <a:t>For information about membership opportunities, please contact: </a:t>
            </a:r>
          </a:p>
          <a:p>
            <a:pPr marL="0" indent="0" algn="ctr">
              <a:buNone/>
            </a:pPr>
            <a:endParaRPr lang="en-US" sz="300" dirty="0"/>
          </a:p>
          <a:p>
            <a:pPr marL="0" indent="0" algn="ctr">
              <a:buNone/>
            </a:pPr>
            <a:endParaRPr lang="en-US" sz="300" dirty="0"/>
          </a:p>
          <a:p>
            <a:pPr marL="0" indent="0" algn="ctr">
              <a:buNone/>
            </a:pPr>
            <a:r>
              <a:rPr lang="en-US" sz="3400" b="1" dirty="0"/>
              <a:t>Larry Clinton</a:t>
            </a:r>
          </a:p>
          <a:p>
            <a:pPr marL="0" indent="0" algn="ctr">
              <a:buNone/>
            </a:pPr>
            <a:r>
              <a:rPr lang="en-US" dirty="0"/>
              <a:t>President &amp; CEO</a:t>
            </a:r>
          </a:p>
          <a:p>
            <a:pPr marL="0" indent="0" algn="ctr">
              <a:buNone/>
            </a:pPr>
            <a:r>
              <a:rPr lang="en-US" u="sng" dirty="0">
                <a:hlinkClick r:id="rId3"/>
              </a:rPr>
              <a:t>lclinton@isalliance.org</a:t>
            </a:r>
            <a:endParaRPr lang="en-US" dirty="0"/>
          </a:p>
          <a:p>
            <a:pPr marL="0" indent="0" algn="ctr">
              <a:buNone/>
            </a:pPr>
            <a:r>
              <a:rPr lang="en-US" dirty="0"/>
              <a:t>(703) 907-7028</a:t>
            </a:r>
          </a:p>
          <a:p>
            <a:pPr marL="0" indent="0" algn="ctr">
              <a:buNone/>
            </a:pPr>
            <a:endParaRPr lang="en-US" sz="200" dirty="0"/>
          </a:p>
          <a:p>
            <a:pPr marL="0" indent="0" algn="ctr">
              <a:buNone/>
            </a:pPr>
            <a:endParaRPr lang="en-US" sz="300" dirty="0"/>
          </a:p>
          <a:p>
            <a:pPr marL="0" indent="0" algn="ctr">
              <a:buNone/>
            </a:pPr>
            <a:r>
              <a:rPr lang="en-US" sz="2200" dirty="0"/>
              <a:t>For more information about the Internet Security Alliance, please visit </a:t>
            </a:r>
            <a:r>
              <a:rPr lang="en-US" sz="2200" u="sng" dirty="0">
                <a:hlinkClick r:id="rId4"/>
              </a:rPr>
              <a:t>www.isalliance.org</a:t>
            </a:r>
            <a:r>
              <a:rPr lang="en-US" sz="2200" dirty="0"/>
              <a:t> </a:t>
            </a:r>
          </a:p>
          <a:p>
            <a:pPr marL="0" indent="0" algn="r">
              <a:lnSpc>
                <a:spcPct val="80000"/>
              </a:lnSpc>
              <a:buNone/>
            </a:pPr>
            <a:endParaRPr lang="en-US" dirty="0">
              <a:ea typeface="ＭＳ Ｐゴシック" pitchFamily="-108" charset="-128"/>
            </a:endParaRPr>
          </a:p>
        </p:txBody>
      </p:sp>
      <p:sp>
        <p:nvSpPr>
          <p:cNvPr id="29700" name="Line 4"/>
          <p:cNvSpPr>
            <a:spLocks noChangeShapeType="1"/>
          </p:cNvSpPr>
          <p:nvPr/>
        </p:nvSpPr>
        <p:spPr bwMode="auto">
          <a:xfrm>
            <a:off x="304800" y="3352800"/>
            <a:ext cx="8458200" cy="0"/>
          </a:xfrm>
          <a:prstGeom prst="line">
            <a:avLst/>
          </a:prstGeom>
          <a:noFill/>
          <a:ln w="57150">
            <a:solidFill>
              <a:srgbClr val="2E2E50"/>
            </a:solidFill>
            <a:round/>
            <a:headEnd/>
            <a:tailEnd/>
          </a:ln>
        </p:spPr>
        <p:txBody>
          <a:bodyPr/>
          <a:lstStyle/>
          <a:p>
            <a:endParaRPr lang="en-US" dirty="0"/>
          </a:p>
        </p:txBody>
      </p:sp>
    </p:spTree>
    <p:extLst>
      <p:ext uri="{BB962C8B-B14F-4D97-AF65-F5344CB8AC3E}">
        <p14:creationId xmlns:p14="http://schemas.microsoft.com/office/powerpoint/2010/main" val="217301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Cyber Security Improvements</a:t>
            </a:r>
          </a:p>
        </p:txBody>
      </p:sp>
      <p:sp>
        <p:nvSpPr>
          <p:cNvPr id="3" name="Content Placeholder 2"/>
          <p:cNvSpPr>
            <a:spLocks noGrp="1"/>
          </p:cNvSpPr>
          <p:nvPr>
            <p:ph idx="1"/>
          </p:nvPr>
        </p:nvSpPr>
        <p:spPr/>
        <p:txBody>
          <a:bodyPr/>
          <a:lstStyle/>
          <a:p>
            <a:r>
              <a:rPr lang="en-US" dirty="0"/>
              <a:t>Notable outcomes cited by survey respondents include identification of key risks, fostering an organizational culture of security and better alignment of cybersecurity with overall risk management and business goals. Perhaps more than anything, Board participation opened the lines of communication between the cybersecurity function and top executives and directors  -- PWC</a:t>
            </a:r>
          </a:p>
          <a:p>
            <a:pPr marL="0" indent="0">
              <a:buNone/>
            </a:pPr>
            <a:r>
              <a:rPr lang="en-US" dirty="0"/>
              <a:t>   2016 Global Information Security Survey</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22B91E-BBDA-47B2-820B-E760F49CA9F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0675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(cont.)</a:t>
            </a:r>
          </a:p>
        </p:txBody>
      </p:sp>
      <p:sp>
        <p:nvSpPr>
          <p:cNvPr id="3" name="Content Placeholder 2"/>
          <p:cNvSpPr>
            <a:spLocks noGrp="1"/>
          </p:cNvSpPr>
          <p:nvPr>
            <p:ph idx="1"/>
          </p:nvPr>
        </p:nvSpPr>
        <p:spPr/>
        <p:txBody>
          <a:bodyPr/>
          <a:lstStyle/>
          <a:p>
            <a:r>
              <a:rPr lang="en-US" dirty="0"/>
              <a:t>Adopt a risk management approach to cyber security</a:t>
            </a:r>
          </a:p>
          <a:p>
            <a:r>
              <a:rPr lang="en-US" dirty="0"/>
              <a:t>Workforce development focus as much on people as tech and make cyber security cool</a:t>
            </a:r>
          </a:p>
          <a:p>
            <a:r>
              <a:rPr lang="en-US" dirty="0"/>
              <a:t>Define Govt role in nation state attacks</a:t>
            </a:r>
          </a:p>
          <a:p>
            <a:r>
              <a:rPr lang="en-US" dirty="0"/>
              <a:t>Realign the cyber incentives </a:t>
            </a:r>
          </a:p>
          <a:p>
            <a:r>
              <a:rPr lang="en-US" dirty="0"/>
              <a:t>Rethink the compliance model</a:t>
            </a:r>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11</a:t>
            </a:fld>
            <a:endParaRPr lang="en-US" dirty="0"/>
          </a:p>
        </p:txBody>
      </p:sp>
    </p:spTree>
    <p:extLst>
      <p:ext uri="{BB962C8B-B14F-4D97-AF65-F5344CB8AC3E}">
        <p14:creationId xmlns:p14="http://schemas.microsoft.com/office/powerpoint/2010/main" val="20031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62800" cy="1143000"/>
          </a:xfrm>
        </p:spPr>
        <p:txBody>
          <a:bodyPr/>
          <a:lstStyle/>
          <a:p>
            <a:r>
              <a:rPr lang="en-US" dirty="0"/>
              <a:t>HHS Industry Cybersecurity Task Force Report</a:t>
            </a:r>
          </a:p>
        </p:txBody>
      </p:sp>
      <p:sp>
        <p:nvSpPr>
          <p:cNvPr id="3" name="Content Placeholder 2"/>
          <p:cNvSpPr>
            <a:spLocks noGrp="1"/>
          </p:cNvSpPr>
          <p:nvPr>
            <p:ph idx="1"/>
          </p:nvPr>
        </p:nvSpPr>
        <p:spPr>
          <a:xfrm>
            <a:off x="590550" y="1630363"/>
            <a:ext cx="3743325" cy="4113212"/>
          </a:xfrm>
        </p:spPr>
        <p:txBody>
          <a:bodyPr/>
          <a:lstStyle/>
          <a:p>
            <a:pPr marL="0" indent="0">
              <a:buNone/>
            </a:pPr>
            <a:r>
              <a:rPr lang="en-US" sz="2000" i="1" dirty="0"/>
              <a:t>ISA Policy Positions</a:t>
            </a:r>
          </a:p>
          <a:p>
            <a:pPr marL="0" indent="0">
              <a:buNone/>
            </a:pPr>
            <a:endParaRPr lang="en-US" sz="2000" i="1" dirty="0"/>
          </a:p>
          <a:p>
            <a:r>
              <a:rPr lang="en-US" sz="2000" dirty="0"/>
              <a:t>Harmonize, Streamline &amp; Rationalize Healthcare Sector Cybersecurity Regulations </a:t>
            </a:r>
            <a:r>
              <a:rPr lang="en-US" sz="1600" i="1" dirty="0"/>
              <a:t>(ISA Trump EO Memos; ISA Cybersecurity Social Contract)</a:t>
            </a:r>
          </a:p>
          <a:p>
            <a:endParaRPr lang="en-US" sz="1200" dirty="0"/>
          </a:p>
          <a:p>
            <a:r>
              <a:rPr lang="en-US" sz="2000" dirty="0"/>
              <a:t>Agency Heads Should receive Cyber-Risk Management Training </a:t>
            </a:r>
            <a:r>
              <a:rPr lang="en-US" sz="1600" i="1" dirty="0"/>
              <a:t>(ISA Trump EO Memos; ISA Cybersecurity Social Contract)</a:t>
            </a:r>
            <a:endParaRPr lang="en-US" sz="1600" dirty="0"/>
          </a:p>
          <a:p>
            <a:pPr marL="0" indent="0">
              <a:buNone/>
            </a:pPr>
            <a:endParaRPr lang="en-US" sz="1100" dirty="0"/>
          </a:p>
          <a:p>
            <a:r>
              <a:rPr lang="en-US" sz="2000" dirty="0"/>
              <a:t>Government and industry need to partner together to develop shared goals and priorities </a:t>
            </a:r>
            <a:r>
              <a:rPr lang="en-US" sz="1600" i="1" dirty="0"/>
              <a:t>(ISA Cybersecurity Social Contract)</a:t>
            </a:r>
          </a:p>
          <a:p>
            <a:pPr marL="0"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12</a:t>
            </a:fld>
            <a:endParaRPr lang="en-US" dirty="0"/>
          </a:p>
        </p:txBody>
      </p:sp>
      <p:sp>
        <p:nvSpPr>
          <p:cNvPr id="5" name="Content Placeholder 2"/>
          <p:cNvSpPr txBox="1">
            <a:spLocks/>
          </p:cNvSpPr>
          <p:nvPr/>
        </p:nvSpPr>
        <p:spPr bwMode="auto">
          <a:xfrm>
            <a:off x="4619625" y="1630363"/>
            <a:ext cx="395287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E2E50"/>
              </a:buClr>
              <a:buChar char="•"/>
              <a:defRPr sz="2800">
                <a:solidFill>
                  <a:srgbClr val="2E2E50"/>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lr>
                <a:srgbClr val="A50021"/>
              </a:buClr>
              <a:buChar char="–"/>
              <a:defRPr sz="2400">
                <a:solidFill>
                  <a:srgbClr val="2E2E50"/>
                </a:solidFill>
                <a:latin typeface="+mn-lt"/>
                <a:ea typeface="ＭＳ Ｐゴシック" pitchFamily="29" charset="-128"/>
              </a:defRPr>
            </a:lvl2pPr>
            <a:lvl3pPr marL="1143000" indent="-228600" algn="l" rtl="0" eaLnBrk="0" fontAlgn="base" hangingPunct="0">
              <a:spcBef>
                <a:spcPct val="20000"/>
              </a:spcBef>
              <a:spcAft>
                <a:spcPct val="0"/>
              </a:spcAft>
              <a:buClr>
                <a:srgbClr val="2E2E50"/>
              </a:buClr>
              <a:buFont typeface="Wingdings" pitchFamily="-108" charset="2"/>
              <a:buChar char="§"/>
              <a:defRPr sz="2200">
                <a:solidFill>
                  <a:srgbClr val="2E2E50"/>
                </a:solidFill>
                <a:latin typeface="+mn-lt"/>
                <a:ea typeface="ＭＳ Ｐゴシック" pitchFamily="29" charset="-128"/>
              </a:defRPr>
            </a:lvl3pPr>
            <a:lvl4pPr marL="1600200" indent="-228600" algn="l" rtl="0" eaLnBrk="0" fontAlgn="base" hangingPunct="0">
              <a:spcBef>
                <a:spcPct val="20000"/>
              </a:spcBef>
              <a:spcAft>
                <a:spcPct val="0"/>
              </a:spcAft>
              <a:buClr>
                <a:srgbClr val="A50021"/>
              </a:buClr>
              <a:buChar char="–"/>
              <a:defRPr>
                <a:solidFill>
                  <a:srgbClr val="2E2E50"/>
                </a:solidFill>
                <a:latin typeface="+mn-lt"/>
                <a:ea typeface="ＭＳ Ｐゴシック" pitchFamily="29" charset="-128"/>
              </a:defRPr>
            </a:lvl4pPr>
            <a:lvl5pPr marL="2057400" indent="-228600" algn="l" rtl="0" eaLnBrk="0" fontAlgn="base" hangingPunct="0">
              <a:spcBef>
                <a:spcPct val="20000"/>
              </a:spcBef>
              <a:spcAft>
                <a:spcPct val="0"/>
              </a:spcAft>
              <a:buChar char="»"/>
              <a:defRPr sz="1600">
                <a:solidFill>
                  <a:srgbClr val="2E2E50"/>
                </a:solidFill>
                <a:latin typeface="+mn-lt"/>
                <a:ea typeface="ＭＳ Ｐゴシック" pitchFamily="29" charset="-128"/>
              </a:defRPr>
            </a:lvl5pPr>
            <a:lvl6pPr marL="2514600" indent="-228600" algn="l" rtl="0" fontAlgn="base">
              <a:spcBef>
                <a:spcPct val="20000"/>
              </a:spcBef>
              <a:spcAft>
                <a:spcPct val="0"/>
              </a:spcAft>
              <a:buChar char="»"/>
              <a:defRPr sz="1600">
                <a:solidFill>
                  <a:srgbClr val="2E2E50"/>
                </a:solidFill>
                <a:latin typeface="+mn-lt"/>
              </a:defRPr>
            </a:lvl6pPr>
            <a:lvl7pPr marL="2971800" indent="-228600" algn="l" rtl="0" fontAlgn="base">
              <a:spcBef>
                <a:spcPct val="20000"/>
              </a:spcBef>
              <a:spcAft>
                <a:spcPct val="0"/>
              </a:spcAft>
              <a:buChar char="»"/>
              <a:defRPr sz="1600">
                <a:solidFill>
                  <a:srgbClr val="2E2E50"/>
                </a:solidFill>
                <a:latin typeface="+mn-lt"/>
              </a:defRPr>
            </a:lvl7pPr>
            <a:lvl8pPr marL="3429000" indent="-228600" algn="l" rtl="0" fontAlgn="base">
              <a:spcBef>
                <a:spcPct val="20000"/>
              </a:spcBef>
              <a:spcAft>
                <a:spcPct val="0"/>
              </a:spcAft>
              <a:buChar char="»"/>
              <a:defRPr sz="1600">
                <a:solidFill>
                  <a:srgbClr val="2E2E50"/>
                </a:solidFill>
                <a:latin typeface="+mn-lt"/>
              </a:defRPr>
            </a:lvl8pPr>
            <a:lvl9pPr marL="3886200" indent="-228600" algn="l" rtl="0" fontAlgn="base">
              <a:spcBef>
                <a:spcPct val="20000"/>
              </a:spcBef>
              <a:spcAft>
                <a:spcPct val="0"/>
              </a:spcAft>
              <a:buChar char="»"/>
              <a:defRPr sz="1600">
                <a:solidFill>
                  <a:srgbClr val="2E2E50"/>
                </a:solidFill>
                <a:latin typeface="+mn-lt"/>
              </a:defRPr>
            </a:lvl9pPr>
          </a:lstStyle>
          <a:p>
            <a:pPr marL="0" indent="0" defTabSz="914400">
              <a:buNone/>
            </a:pPr>
            <a:r>
              <a:rPr lang="en-US" sz="2000" i="1" kern="0" dirty="0"/>
              <a:t>HHS Cybersecurity Report Recommendations</a:t>
            </a:r>
          </a:p>
          <a:p>
            <a:pPr defTabSz="914400">
              <a:buFont typeface="Wingdings" panose="05000000000000000000" pitchFamily="2" charset="2"/>
              <a:buChar char="ü"/>
            </a:pPr>
            <a:r>
              <a:rPr lang="en-US" sz="2000" kern="0" dirty="0"/>
              <a:t>Require federal regulatory agencies to harmonize existing &amp; future laws and regulations that affect healthcare industry cybersecurity </a:t>
            </a:r>
            <a:r>
              <a:rPr lang="en-US" sz="1600" i="1" kern="0" dirty="0"/>
              <a:t>(Rec 1.3)</a:t>
            </a:r>
          </a:p>
          <a:p>
            <a:pPr defTabSz="914400">
              <a:buFont typeface="Wingdings" panose="05000000000000000000" pitchFamily="2" charset="2"/>
              <a:buChar char="ü"/>
            </a:pPr>
            <a:r>
              <a:rPr lang="en-US" sz="2000" kern="0" dirty="0"/>
              <a:t>Develop executive education programs targeting executives and Boards of Directors about the importance of cybersecurity education </a:t>
            </a:r>
            <a:r>
              <a:rPr lang="en-US" sz="1600" i="1" kern="0" dirty="0"/>
              <a:t>(Rec 4.1)</a:t>
            </a:r>
          </a:p>
          <a:p>
            <a:pPr defTabSz="914400">
              <a:buFont typeface="Wingdings" panose="05000000000000000000" pitchFamily="2" charset="2"/>
              <a:buChar char="ü"/>
            </a:pPr>
            <a:r>
              <a:rPr lang="en-US" sz="2000" kern="0" dirty="0"/>
              <a:t>Industry and government should partner to establish prioritized best practices for the healthcare sector </a:t>
            </a:r>
            <a:r>
              <a:rPr lang="en-US" sz="1600" i="1" kern="0" dirty="0"/>
              <a:t>(Action Item 1.2.3)</a:t>
            </a:r>
          </a:p>
          <a:p>
            <a:pPr defTabSz="914400"/>
            <a:endParaRPr lang="en-US" kern="0" dirty="0"/>
          </a:p>
        </p:txBody>
      </p:sp>
    </p:spTree>
    <p:extLst>
      <p:ext uri="{BB962C8B-B14F-4D97-AF65-F5344CB8AC3E}">
        <p14:creationId xmlns:p14="http://schemas.microsoft.com/office/powerpoint/2010/main" val="407608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62800" cy="1143000"/>
          </a:xfrm>
        </p:spPr>
        <p:txBody>
          <a:bodyPr/>
          <a:lstStyle/>
          <a:p>
            <a:r>
              <a:rPr lang="en-US" dirty="0"/>
              <a:t>HHS Industry Cybersecurity Task Force Report (cont.)</a:t>
            </a:r>
          </a:p>
        </p:txBody>
      </p:sp>
      <p:sp>
        <p:nvSpPr>
          <p:cNvPr id="3" name="Content Placeholder 2"/>
          <p:cNvSpPr>
            <a:spLocks noGrp="1"/>
          </p:cNvSpPr>
          <p:nvPr>
            <p:ph idx="1"/>
          </p:nvPr>
        </p:nvSpPr>
        <p:spPr>
          <a:xfrm>
            <a:off x="600075" y="1649413"/>
            <a:ext cx="3743325" cy="4113212"/>
          </a:xfrm>
        </p:spPr>
        <p:txBody>
          <a:bodyPr/>
          <a:lstStyle/>
          <a:p>
            <a:pPr marL="0" indent="0">
              <a:buNone/>
            </a:pPr>
            <a:r>
              <a:rPr lang="en-US" sz="2000" i="1" dirty="0"/>
              <a:t>ISA Policy Positions</a:t>
            </a:r>
          </a:p>
          <a:p>
            <a:pPr marL="0" indent="0">
              <a:buNone/>
            </a:pPr>
            <a:endParaRPr lang="en-US" sz="2000" i="1" dirty="0"/>
          </a:p>
          <a:p>
            <a:r>
              <a:rPr lang="en-US" sz="2000" dirty="0"/>
              <a:t>Incentivize Healthcare to Implement Best Cybersecurity Practices </a:t>
            </a:r>
            <a:r>
              <a:rPr lang="en-US" sz="1600" i="1" dirty="0"/>
              <a:t>(ISA Trump EO Memos; ISA Cybersecurity Social Contract)</a:t>
            </a:r>
            <a:endParaRPr lang="en-US" sz="1600" dirty="0"/>
          </a:p>
          <a:p>
            <a:endParaRPr lang="en-US" sz="2000" dirty="0"/>
          </a:p>
          <a:p>
            <a:endParaRPr lang="en-US" sz="2000" dirty="0"/>
          </a:p>
          <a:p>
            <a:endParaRPr lang="en-US" sz="2000" dirty="0"/>
          </a:p>
          <a:p>
            <a:endParaRPr lang="en-US" sz="2000" dirty="0"/>
          </a:p>
          <a:p>
            <a:r>
              <a:rPr lang="en-US" sz="2000" dirty="0"/>
              <a:t>Reform the Cybersecurity Auditing process </a:t>
            </a:r>
            <a:r>
              <a:rPr lang="en-US" sz="1600" i="1" dirty="0"/>
              <a:t>(ISA Trump EO Memos; ISA Cybersecurity Social Contract)</a:t>
            </a:r>
          </a:p>
          <a:p>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13</a:t>
            </a:fld>
            <a:endParaRPr lang="en-US" dirty="0"/>
          </a:p>
        </p:txBody>
      </p:sp>
      <p:sp>
        <p:nvSpPr>
          <p:cNvPr id="5" name="Content Placeholder 2"/>
          <p:cNvSpPr txBox="1">
            <a:spLocks/>
          </p:cNvSpPr>
          <p:nvPr/>
        </p:nvSpPr>
        <p:spPr bwMode="auto">
          <a:xfrm>
            <a:off x="4629150" y="1649413"/>
            <a:ext cx="399097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E2E50"/>
              </a:buClr>
              <a:buChar char="•"/>
              <a:defRPr sz="2800">
                <a:solidFill>
                  <a:srgbClr val="2E2E50"/>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lr>
                <a:srgbClr val="A50021"/>
              </a:buClr>
              <a:buChar char="–"/>
              <a:defRPr sz="2400">
                <a:solidFill>
                  <a:srgbClr val="2E2E50"/>
                </a:solidFill>
                <a:latin typeface="+mn-lt"/>
                <a:ea typeface="ＭＳ Ｐゴシック" pitchFamily="29" charset="-128"/>
              </a:defRPr>
            </a:lvl2pPr>
            <a:lvl3pPr marL="1143000" indent="-228600" algn="l" rtl="0" eaLnBrk="0" fontAlgn="base" hangingPunct="0">
              <a:spcBef>
                <a:spcPct val="20000"/>
              </a:spcBef>
              <a:spcAft>
                <a:spcPct val="0"/>
              </a:spcAft>
              <a:buClr>
                <a:srgbClr val="2E2E50"/>
              </a:buClr>
              <a:buFont typeface="Wingdings" pitchFamily="-108" charset="2"/>
              <a:buChar char="§"/>
              <a:defRPr sz="2200">
                <a:solidFill>
                  <a:srgbClr val="2E2E50"/>
                </a:solidFill>
                <a:latin typeface="+mn-lt"/>
                <a:ea typeface="ＭＳ Ｐゴシック" pitchFamily="29" charset="-128"/>
              </a:defRPr>
            </a:lvl3pPr>
            <a:lvl4pPr marL="1600200" indent="-228600" algn="l" rtl="0" eaLnBrk="0" fontAlgn="base" hangingPunct="0">
              <a:spcBef>
                <a:spcPct val="20000"/>
              </a:spcBef>
              <a:spcAft>
                <a:spcPct val="0"/>
              </a:spcAft>
              <a:buClr>
                <a:srgbClr val="A50021"/>
              </a:buClr>
              <a:buChar char="–"/>
              <a:defRPr>
                <a:solidFill>
                  <a:srgbClr val="2E2E50"/>
                </a:solidFill>
                <a:latin typeface="+mn-lt"/>
                <a:ea typeface="ＭＳ Ｐゴシック" pitchFamily="29" charset="-128"/>
              </a:defRPr>
            </a:lvl4pPr>
            <a:lvl5pPr marL="2057400" indent="-228600" algn="l" rtl="0" eaLnBrk="0" fontAlgn="base" hangingPunct="0">
              <a:spcBef>
                <a:spcPct val="20000"/>
              </a:spcBef>
              <a:spcAft>
                <a:spcPct val="0"/>
              </a:spcAft>
              <a:buChar char="»"/>
              <a:defRPr sz="1600">
                <a:solidFill>
                  <a:srgbClr val="2E2E50"/>
                </a:solidFill>
                <a:latin typeface="+mn-lt"/>
                <a:ea typeface="ＭＳ Ｐゴシック" pitchFamily="29" charset="-128"/>
              </a:defRPr>
            </a:lvl5pPr>
            <a:lvl6pPr marL="2514600" indent="-228600" algn="l" rtl="0" fontAlgn="base">
              <a:spcBef>
                <a:spcPct val="20000"/>
              </a:spcBef>
              <a:spcAft>
                <a:spcPct val="0"/>
              </a:spcAft>
              <a:buChar char="»"/>
              <a:defRPr sz="1600">
                <a:solidFill>
                  <a:srgbClr val="2E2E50"/>
                </a:solidFill>
                <a:latin typeface="+mn-lt"/>
              </a:defRPr>
            </a:lvl6pPr>
            <a:lvl7pPr marL="2971800" indent="-228600" algn="l" rtl="0" fontAlgn="base">
              <a:spcBef>
                <a:spcPct val="20000"/>
              </a:spcBef>
              <a:spcAft>
                <a:spcPct val="0"/>
              </a:spcAft>
              <a:buChar char="»"/>
              <a:defRPr sz="1600">
                <a:solidFill>
                  <a:srgbClr val="2E2E50"/>
                </a:solidFill>
                <a:latin typeface="+mn-lt"/>
              </a:defRPr>
            </a:lvl7pPr>
            <a:lvl8pPr marL="3429000" indent="-228600" algn="l" rtl="0" fontAlgn="base">
              <a:spcBef>
                <a:spcPct val="20000"/>
              </a:spcBef>
              <a:spcAft>
                <a:spcPct val="0"/>
              </a:spcAft>
              <a:buChar char="»"/>
              <a:defRPr sz="1600">
                <a:solidFill>
                  <a:srgbClr val="2E2E50"/>
                </a:solidFill>
                <a:latin typeface="+mn-lt"/>
              </a:defRPr>
            </a:lvl8pPr>
            <a:lvl9pPr marL="3886200" indent="-228600" algn="l" rtl="0" fontAlgn="base">
              <a:spcBef>
                <a:spcPct val="20000"/>
              </a:spcBef>
              <a:spcAft>
                <a:spcPct val="0"/>
              </a:spcAft>
              <a:buChar char="»"/>
              <a:defRPr sz="1600">
                <a:solidFill>
                  <a:srgbClr val="2E2E50"/>
                </a:solidFill>
                <a:latin typeface="+mn-lt"/>
              </a:defRPr>
            </a:lvl9pPr>
          </a:lstStyle>
          <a:p>
            <a:pPr marL="0" indent="0" defTabSz="914400">
              <a:buNone/>
            </a:pPr>
            <a:r>
              <a:rPr lang="en-US" sz="2000" i="1" kern="0" dirty="0"/>
              <a:t>HHS Cybersecurity Report Recommendations</a:t>
            </a:r>
          </a:p>
          <a:p>
            <a:pPr defTabSz="914400">
              <a:buFont typeface="Wingdings" panose="05000000000000000000" pitchFamily="2" charset="2"/>
              <a:buChar char="ü"/>
            </a:pPr>
            <a:r>
              <a:rPr lang="en-US" sz="2000" kern="0" dirty="0"/>
              <a:t>The Report lists a plethora of incentive options for the healthcare sector, including:</a:t>
            </a:r>
          </a:p>
          <a:p>
            <a:pPr lvl="1" defTabSz="914400">
              <a:buFont typeface="Wingdings" panose="05000000000000000000" pitchFamily="2" charset="2"/>
              <a:buChar char="ü"/>
            </a:pPr>
            <a:r>
              <a:rPr lang="en-US" sz="1600" kern="0" dirty="0"/>
              <a:t>A Cash for Clunkers for upgrading IT infrastructure </a:t>
            </a:r>
            <a:r>
              <a:rPr lang="en-US" sz="1600" i="1" kern="0" dirty="0"/>
              <a:t>(Action Item 2.1.4)</a:t>
            </a:r>
          </a:p>
          <a:p>
            <a:pPr lvl="1" defTabSz="914400">
              <a:buFont typeface="Wingdings" panose="05000000000000000000" pitchFamily="2" charset="2"/>
              <a:buChar char="ü"/>
            </a:pPr>
            <a:r>
              <a:rPr lang="en-US" sz="1600" kern="0" dirty="0"/>
              <a:t>Grants and tax incentives for small businesses who show they are actively improving cybersecurity profiles </a:t>
            </a:r>
            <a:r>
              <a:rPr lang="en-US" sz="1600" i="1" kern="0" dirty="0"/>
              <a:t>(Action Items 3.3.1, 3.3.2, 3.4.1, 3.4.2)</a:t>
            </a:r>
          </a:p>
          <a:p>
            <a:pPr defTabSz="914400">
              <a:buFont typeface="Wingdings" panose="05000000000000000000" pitchFamily="2" charset="2"/>
              <a:buChar char="ü"/>
            </a:pPr>
            <a:r>
              <a:rPr lang="en-US" sz="2000" kern="0" dirty="0"/>
              <a:t>Establish a conformity assessment model for evaluating cybersecurity hygiene that regulatory agencies and industry could rely on </a:t>
            </a:r>
            <a:r>
              <a:rPr lang="en-US" sz="1600" i="1" kern="0" dirty="0"/>
              <a:t>(Rec 4.3)</a:t>
            </a:r>
          </a:p>
          <a:p>
            <a:pPr defTabSz="914400">
              <a:buFont typeface="Wingdings" panose="05000000000000000000" pitchFamily="2" charset="2"/>
              <a:buChar char="ü"/>
            </a:pPr>
            <a:endParaRPr lang="en-US" sz="2000" kern="0" dirty="0"/>
          </a:p>
          <a:p>
            <a:pPr lvl="1" defTabSz="914400">
              <a:buFont typeface="Wingdings" panose="05000000000000000000" pitchFamily="2" charset="2"/>
              <a:buChar char="ü"/>
            </a:pPr>
            <a:endParaRPr lang="en-US" sz="1600" kern="0" dirty="0"/>
          </a:p>
          <a:p>
            <a:pPr defTabSz="914400"/>
            <a:endParaRPr lang="en-US" kern="0" dirty="0"/>
          </a:p>
        </p:txBody>
      </p:sp>
    </p:spTree>
    <p:extLst>
      <p:ext uri="{BB962C8B-B14F-4D97-AF65-F5344CB8AC3E}">
        <p14:creationId xmlns:p14="http://schemas.microsoft.com/office/powerpoint/2010/main" val="131330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62800" cy="1143000"/>
          </a:xfrm>
        </p:spPr>
        <p:txBody>
          <a:bodyPr/>
          <a:lstStyle/>
          <a:p>
            <a:r>
              <a:rPr lang="en-US" dirty="0"/>
              <a:t>HHS Industry Cybersecurity Task Force Report (cont.)</a:t>
            </a:r>
          </a:p>
        </p:txBody>
      </p:sp>
      <p:sp>
        <p:nvSpPr>
          <p:cNvPr id="3" name="Content Placeholder 2"/>
          <p:cNvSpPr>
            <a:spLocks noGrp="1"/>
          </p:cNvSpPr>
          <p:nvPr>
            <p:ph idx="1"/>
          </p:nvPr>
        </p:nvSpPr>
        <p:spPr>
          <a:xfrm>
            <a:off x="600075" y="1649413"/>
            <a:ext cx="3743325" cy="4113212"/>
          </a:xfrm>
        </p:spPr>
        <p:txBody>
          <a:bodyPr/>
          <a:lstStyle/>
          <a:p>
            <a:pPr marL="0" indent="0">
              <a:buNone/>
            </a:pPr>
            <a:r>
              <a:rPr lang="en-US" sz="2000" i="1" dirty="0"/>
              <a:t>ISA Policy Positions</a:t>
            </a:r>
          </a:p>
          <a:p>
            <a:pPr marL="0" indent="0">
              <a:buNone/>
            </a:pPr>
            <a:endParaRPr lang="en-US" sz="2000" i="1" dirty="0"/>
          </a:p>
          <a:p>
            <a:r>
              <a:rPr lang="en-US" sz="2000" dirty="0"/>
              <a:t>Workforce Development: focus on recruiting people to help fill the workforce development gap, which goes beyond technical expertise and runs to overall risk management </a:t>
            </a:r>
            <a:r>
              <a:rPr lang="en-US" sz="1600" i="1" dirty="0"/>
              <a:t>(ISA Trump EO Memos; ISA Cybersecurity Social Contract)</a:t>
            </a:r>
          </a:p>
          <a:p>
            <a:endParaRPr lang="en-US" sz="1800" dirty="0"/>
          </a:p>
          <a:p>
            <a:r>
              <a:rPr lang="en-US" sz="2000" dirty="0"/>
              <a:t>Government priority for working with the private sector should be reversed to emphasize smaller companies </a:t>
            </a:r>
            <a:r>
              <a:rPr lang="en-US" sz="1600" i="1" dirty="0"/>
              <a:t>(ISA Cybersecurity Social Contract)</a:t>
            </a:r>
          </a:p>
          <a:p>
            <a:endParaRPr lang="en-US" dirty="0"/>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14</a:t>
            </a:fld>
            <a:endParaRPr lang="en-US" dirty="0"/>
          </a:p>
        </p:txBody>
      </p:sp>
      <p:sp>
        <p:nvSpPr>
          <p:cNvPr id="5" name="Content Placeholder 2"/>
          <p:cNvSpPr txBox="1">
            <a:spLocks/>
          </p:cNvSpPr>
          <p:nvPr/>
        </p:nvSpPr>
        <p:spPr bwMode="auto">
          <a:xfrm>
            <a:off x="4629150" y="1649413"/>
            <a:ext cx="42767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E2E50"/>
              </a:buClr>
              <a:buChar char="•"/>
              <a:defRPr sz="2800">
                <a:solidFill>
                  <a:srgbClr val="2E2E50"/>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lr>
                <a:srgbClr val="A50021"/>
              </a:buClr>
              <a:buChar char="–"/>
              <a:defRPr sz="2400">
                <a:solidFill>
                  <a:srgbClr val="2E2E50"/>
                </a:solidFill>
                <a:latin typeface="+mn-lt"/>
                <a:ea typeface="ＭＳ Ｐゴシック" pitchFamily="29" charset="-128"/>
              </a:defRPr>
            </a:lvl2pPr>
            <a:lvl3pPr marL="1143000" indent="-228600" algn="l" rtl="0" eaLnBrk="0" fontAlgn="base" hangingPunct="0">
              <a:spcBef>
                <a:spcPct val="20000"/>
              </a:spcBef>
              <a:spcAft>
                <a:spcPct val="0"/>
              </a:spcAft>
              <a:buClr>
                <a:srgbClr val="2E2E50"/>
              </a:buClr>
              <a:buFont typeface="Wingdings" pitchFamily="-108" charset="2"/>
              <a:buChar char="§"/>
              <a:defRPr sz="2200">
                <a:solidFill>
                  <a:srgbClr val="2E2E50"/>
                </a:solidFill>
                <a:latin typeface="+mn-lt"/>
                <a:ea typeface="ＭＳ Ｐゴシック" pitchFamily="29" charset="-128"/>
              </a:defRPr>
            </a:lvl3pPr>
            <a:lvl4pPr marL="1600200" indent="-228600" algn="l" rtl="0" eaLnBrk="0" fontAlgn="base" hangingPunct="0">
              <a:spcBef>
                <a:spcPct val="20000"/>
              </a:spcBef>
              <a:spcAft>
                <a:spcPct val="0"/>
              </a:spcAft>
              <a:buClr>
                <a:srgbClr val="A50021"/>
              </a:buClr>
              <a:buChar char="–"/>
              <a:defRPr>
                <a:solidFill>
                  <a:srgbClr val="2E2E50"/>
                </a:solidFill>
                <a:latin typeface="+mn-lt"/>
                <a:ea typeface="ＭＳ Ｐゴシック" pitchFamily="29" charset="-128"/>
              </a:defRPr>
            </a:lvl4pPr>
            <a:lvl5pPr marL="2057400" indent="-228600" algn="l" rtl="0" eaLnBrk="0" fontAlgn="base" hangingPunct="0">
              <a:spcBef>
                <a:spcPct val="20000"/>
              </a:spcBef>
              <a:spcAft>
                <a:spcPct val="0"/>
              </a:spcAft>
              <a:buChar char="»"/>
              <a:defRPr sz="1600">
                <a:solidFill>
                  <a:srgbClr val="2E2E50"/>
                </a:solidFill>
                <a:latin typeface="+mn-lt"/>
                <a:ea typeface="ＭＳ Ｐゴシック" pitchFamily="29" charset="-128"/>
              </a:defRPr>
            </a:lvl5pPr>
            <a:lvl6pPr marL="2514600" indent="-228600" algn="l" rtl="0" fontAlgn="base">
              <a:spcBef>
                <a:spcPct val="20000"/>
              </a:spcBef>
              <a:spcAft>
                <a:spcPct val="0"/>
              </a:spcAft>
              <a:buChar char="»"/>
              <a:defRPr sz="1600">
                <a:solidFill>
                  <a:srgbClr val="2E2E50"/>
                </a:solidFill>
                <a:latin typeface="+mn-lt"/>
              </a:defRPr>
            </a:lvl6pPr>
            <a:lvl7pPr marL="2971800" indent="-228600" algn="l" rtl="0" fontAlgn="base">
              <a:spcBef>
                <a:spcPct val="20000"/>
              </a:spcBef>
              <a:spcAft>
                <a:spcPct val="0"/>
              </a:spcAft>
              <a:buChar char="»"/>
              <a:defRPr sz="1600">
                <a:solidFill>
                  <a:srgbClr val="2E2E50"/>
                </a:solidFill>
                <a:latin typeface="+mn-lt"/>
              </a:defRPr>
            </a:lvl7pPr>
            <a:lvl8pPr marL="3429000" indent="-228600" algn="l" rtl="0" fontAlgn="base">
              <a:spcBef>
                <a:spcPct val="20000"/>
              </a:spcBef>
              <a:spcAft>
                <a:spcPct val="0"/>
              </a:spcAft>
              <a:buChar char="»"/>
              <a:defRPr sz="1600">
                <a:solidFill>
                  <a:srgbClr val="2E2E50"/>
                </a:solidFill>
                <a:latin typeface="+mn-lt"/>
              </a:defRPr>
            </a:lvl8pPr>
            <a:lvl9pPr marL="3886200" indent="-228600" algn="l" rtl="0" fontAlgn="base">
              <a:spcBef>
                <a:spcPct val="20000"/>
              </a:spcBef>
              <a:spcAft>
                <a:spcPct val="0"/>
              </a:spcAft>
              <a:buChar char="»"/>
              <a:defRPr sz="1600">
                <a:solidFill>
                  <a:srgbClr val="2E2E50"/>
                </a:solidFill>
                <a:latin typeface="+mn-lt"/>
              </a:defRPr>
            </a:lvl9pPr>
          </a:lstStyle>
          <a:p>
            <a:pPr marL="0" indent="0" defTabSz="914400">
              <a:buNone/>
            </a:pPr>
            <a:r>
              <a:rPr lang="en-US" sz="2000" i="1" kern="0" dirty="0"/>
              <a:t>HHS Cybersecurity Report Recommendations</a:t>
            </a:r>
          </a:p>
          <a:p>
            <a:pPr defTabSz="914400">
              <a:buFont typeface="Wingdings" panose="05000000000000000000" pitchFamily="2" charset="2"/>
              <a:buChar char="ü"/>
            </a:pPr>
            <a:r>
              <a:rPr lang="en-US" sz="1800" kern="0" dirty="0"/>
              <a:t>Develop the healthcare workforce capacity necessary to prioritize and ensure cybersecurity awareness and technical capabilities </a:t>
            </a:r>
            <a:r>
              <a:rPr lang="en-US" sz="1600" i="1" kern="0" dirty="0"/>
              <a:t>(Imperative 3)</a:t>
            </a:r>
          </a:p>
          <a:p>
            <a:pPr defTabSz="914400">
              <a:buFont typeface="Wingdings" panose="05000000000000000000" pitchFamily="2" charset="2"/>
              <a:buChar char="ü"/>
            </a:pPr>
            <a:r>
              <a:rPr lang="en-US" sz="1800" kern="0" dirty="0"/>
              <a:t>Increase healthcare industry readiness through improved cybersecurity awareness and education </a:t>
            </a:r>
            <a:r>
              <a:rPr lang="en-US" sz="1600" i="1" kern="0" dirty="0"/>
              <a:t>(Imperative 4)</a:t>
            </a:r>
          </a:p>
          <a:p>
            <a:pPr defTabSz="914400">
              <a:buFont typeface="Wingdings" panose="05000000000000000000" pitchFamily="2" charset="2"/>
              <a:buChar char="ü"/>
            </a:pPr>
            <a:endParaRPr lang="en-US" sz="1800" kern="0" dirty="0"/>
          </a:p>
          <a:p>
            <a:pPr defTabSz="914400">
              <a:buFont typeface="Wingdings" panose="05000000000000000000" pitchFamily="2" charset="2"/>
              <a:buChar char="ü"/>
            </a:pPr>
            <a:r>
              <a:rPr lang="en-US" sz="1800" kern="0" dirty="0"/>
              <a:t>Congress should identify resources for improving research addressing small and rural provider security challenges </a:t>
            </a:r>
            <a:r>
              <a:rPr lang="en-US" sz="1600" i="1" kern="0" dirty="0"/>
              <a:t>(Action Item 5.1.4)</a:t>
            </a:r>
            <a:endParaRPr lang="en-US" sz="1800" i="1" kern="0" dirty="0"/>
          </a:p>
          <a:p>
            <a:pPr defTabSz="914400">
              <a:buFont typeface="Wingdings" panose="05000000000000000000" pitchFamily="2" charset="2"/>
              <a:buChar char="ü"/>
            </a:pPr>
            <a:r>
              <a:rPr lang="en-US" sz="1800" kern="0" dirty="0"/>
              <a:t>Industry should develop use cases and contracts tailored for small and medium-sized organizations </a:t>
            </a:r>
            <a:r>
              <a:rPr lang="en-US" sz="1600" i="1" kern="0" dirty="0"/>
              <a:t>(Action Item 3.4.4)</a:t>
            </a:r>
          </a:p>
          <a:p>
            <a:pPr defTabSz="914400">
              <a:buFont typeface="Wingdings" panose="05000000000000000000" pitchFamily="2" charset="2"/>
              <a:buChar char="ü"/>
            </a:pPr>
            <a:endParaRPr lang="en-US" sz="1600" kern="0" dirty="0"/>
          </a:p>
          <a:p>
            <a:pPr lvl="1" defTabSz="914400">
              <a:buFont typeface="Wingdings" panose="05000000000000000000" pitchFamily="2" charset="2"/>
              <a:buChar char="ü"/>
            </a:pPr>
            <a:endParaRPr lang="en-US" sz="1600" kern="0" dirty="0"/>
          </a:p>
          <a:p>
            <a:pPr defTabSz="914400"/>
            <a:endParaRPr lang="en-US" kern="0" dirty="0"/>
          </a:p>
        </p:txBody>
      </p:sp>
    </p:spTree>
    <p:extLst>
      <p:ext uri="{BB962C8B-B14F-4D97-AF65-F5344CB8AC3E}">
        <p14:creationId xmlns:p14="http://schemas.microsoft.com/office/powerpoint/2010/main" val="223028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62800" cy="1143000"/>
          </a:xfrm>
        </p:spPr>
        <p:txBody>
          <a:bodyPr/>
          <a:lstStyle/>
          <a:p>
            <a:r>
              <a:rPr lang="en-US" dirty="0"/>
              <a:t>HHS Industry Cybersecurity Task Force Report (cont.)</a:t>
            </a:r>
          </a:p>
        </p:txBody>
      </p:sp>
      <p:sp>
        <p:nvSpPr>
          <p:cNvPr id="3" name="Content Placeholder 2"/>
          <p:cNvSpPr>
            <a:spLocks noGrp="1"/>
          </p:cNvSpPr>
          <p:nvPr>
            <p:ph idx="1"/>
          </p:nvPr>
        </p:nvSpPr>
        <p:spPr>
          <a:xfrm>
            <a:off x="600075" y="1649413"/>
            <a:ext cx="3743325" cy="4113212"/>
          </a:xfrm>
        </p:spPr>
        <p:txBody>
          <a:bodyPr/>
          <a:lstStyle/>
          <a:p>
            <a:pPr marL="0" indent="0">
              <a:buNone/>
            </a:pPr>
            <a:r>
              <a:rPr lang="en-US" sz="2000" i="1" dirty="0"/>
              <a:t>ISA Policy Positions</a:t>
            </a:r>
          </a:p>
          <a:p>
            <a:pPr marL="0" indent="0">
              <a:buNone/>
            </a:pPr>
            <a:endParaRPr lang="en-US" sz="2000" i="1" dirty="0"/>
          </a:p>
          <a:p>
            <a:r>
              <a:rPr lang="en-US" sz="2000" dirty="0"/>
              <a:t>Government should restructure information-sharing programs to make them more user friendly to smaller firms </a:t>
            </a:r>
            <a:r>
              <a:rPr lang="en-US" sz="1600" i="1" dirty="0"/>
              <a:t>(ISA Cybersecurity Social Contract)</a:t>
            </a:r>
          </a:p>
          <a:p>
            <a:endParaRPr lang="en-US" sz="2000" dirty="0"/>
          </a:p>
          <a:p>
            <a:r>
              <a:rPr lang="en-US" sz="2000" dirty="0"/>
              <a:t>The NIST Cybersecurity Framework needs to be assessed to determine use, effectiveness, and cost effectiveness, so that elements can be properly prioritized </a:t>
            </a:r>
            <a:r>
              <a:rPr lang="en-US" sz="1600" i="1" dirty="0"/>
              <a:t>(ISA-FAIR Joint Comments on NIST CSF v1.1; ISA Cybersecurity Social Contract)</a:t>
            </a:r>
          </a:p>
          <a:p>
            <a:endParaRPr lang="en-US" dirty="0"/>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15</a:t>
            </a:fld>
            <a:endParaRPr lang="en-US" dirty="0"/>
          </a:p>
        </p:txBody>
      </p:sp>
      <p:sp>
        <p:nvSpPr>
          <p:cNvPr id="5" name="Content Placeholder 2"/>
          <p:cNvSpPr txBox="1">
            <a:spLocks/>
          </p:cNvSpPr>
          <p:nvPr/>
        </p:nvSpPr>
        <p:spPr bwMode="auto">
          <a:xfrm>
            <a:off x="4629150" y="1649413"/>
            <a:ext cx="42767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E2E50"/>
              </a:buClr>
              <a:buChar char="•"/>
              <a:defRPr sz="2800">
                <a:solidFill>
                  <a:srgbClr val="2E2E50"/>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lr>
                <a:srgbClr val="A50021"/>
              </a:buClr>
              <a:buChar char="–"/>
              <a:defRPr sz="2400">
                <a:solidFill>
                  <a:srgbClr val="2E2E50"/>
                </a:solidFill>
                <a:latin typeface="+mn-lt"/>
                <a:ea typeface="ＭＳ Ｐゴシック" pitchFamily="29" charset="-128"/>
              </a:defRPr>
            </a:lvl2pPr>
            <a:lvl3pPr marL="1143000" indent="-228600" algn="l" rtl="0" eaLnBrk="0" fontAlgn="base" hangingPunct="0">
              <a:spcBef>
                <a:spcPct val="20000"/>
              </a:spcBef>
              <a:spcAft>
                <a:spcPct val="0"/>
              </a:spcAft>
              <a:buClr>
                <a:srgbClr val="2E2E50"/>
              </a:buClr>
              <a:buFont typeface="Wingdings" pitchFamily="-108" charset="2"/>
              <a:buChar char="§"/>
              <a:defRPr sz="2200">
                <a:solidFill>
                  <a:srgbClr val="2E2E50"/>
                </a:solidFill>
                <a:latin typeface="+mn-lt"/>
                <a:ea typeface="ＭＳ Ｐゴシック" pitchFamily="29" charset="-128"/>
              </a:defRPr>
            </a:lvl3pPr>
            <a:lvl4pPr marL="1600200" indent="-228600" algn="l" rtl="0" eaLnBrk="0" fontAlgn="base" hangingPunct="0">
              <a:spcBef>
                <a:spcPct val="20000"/>
              </a:spcBef>
              <a:spcAft>
                <a:spcPct val="0"/>
              </a:spcAft>
              <a:buClr>
                <a:srgbClr val="A50021"/>
              </a:buClr>
              <a:buChar char="–"/>
              <a:defRPr>
                <a:solidFill>
                  <a:srgbClr val="2E2E50"/>
                </a:solidFill>
                <a:latin typeface="+mn-lt"/>
                <a:ea typeface="ＭＳ Ｐゴシック" pitchFamily="29" charset="-128"/>
              </a:defRPr>
            </a:lvl4pPr>
            <a:lvl5pPr marL="2057400" indent="-228600" algn="l" rtl="0" eaLnBrk="0" fontAlgn="base" hangingPunct="0">
              <a:spcBef>
                <a:spcPct val="20000"/>
              </a:spcBef>
              <a:spcAft>
                <a:spcPct val="0"/>
              </a:spcAft>
              <a:buChar char="»"/>
              <a:defRPr sz="1600">
                <a:solidFill>
                  <a:srgbClr val="2E2E50"/>
                </a:solidFill>
                <a:latin typeface="+mn-lt"/>
                <a:ea typeface="ＭＳ Ｐゴシック" pitchFamily="29" charset="-128"/>
              </a:defRPr>
            </a:lvl5pPr>
            <a:lvl6pPr marL="2514600" indent="-228600" algn="l" rtl="0" fontAlgn="base">
              <a:spcBef>
                <a:spcPct val="20000"/>
              </a:spcBef>
              <a:spcAft>
                <a:spcPct val="0"/>
              </a:spcAft>
              <a:buChar char="»"/>
              <a:defRPr sz="1600">
                <a:solidFill>
                  <a:srgbClr val="2E2E50"/>
                </a:solidFill>
                <a:latin typeface="+mn-lt"/>
              </a:defRPr>
            </a:lvl6pPr>
            <a:lvl7pPr marL="2971800" indent="-228600" algn="l" rtl="0" fontAlgn="base">
              <a:spcBef>
                <a:spcPct val="20000"/>
              </a:spcBef>
              <a:spcAft>
                <a:spcPct val="0"/>
              </a:spcAft>
              <a:buChar char="»"/>
              <a:defRPr sz="1600">
                <a:solidFill>
                  <a:srgbClr val="2E2E50"/>
                </a:solidFill>
                <a:latin typeface="+mn-lt"/>
              </a:defRPr>
            </a:lvl7pPr>
            <a:lvl8pPr marL="3429000" indent="-228600" algn="l" rtl="0" fontAlgn="base">
              <a:spcBef>
                <a:spcPct val="20000"/>
              </a:spcBef>
              <a:spcAft>
                <a:spcPct val="0"/>
              </a:spcAft>
              <a:buChar char="»"/>
              <a:defRPr sz="1600">
                <a:solidFill>
                  <a:srgbClr val="2E2E50"/>
                </a:solidFill>
                <a:latin typeface="+mn-lt"/>
              </a:defRPr>
            </a:lvl8pPr>
            <a:lvl9pPr marL="3886200" indent="-228600" algn="l" rtl="0" fontAlgn="base">
              <a:spcBef>
                <a:spcPct val="20000"/>
              </a:spcBef>
              <a:spcAft>
                <a:spcPct val="0"/>
              </a:spcAft>
              <a:buChar char="»"/>
              <a:defRPr sz="1600">
                <a:solidFill>
                  <a:srgbClr val="2E2E50"/>
                </a:solidFill>
                <a:latin typeface="+mn-lt"/>
              </a:defRPr>
            </a:lvl9pPr>
          </a:lstStyle>
          <a:p>
            <a:pPr marL="0" indent="0" defTabSz="914400">
              <a:buNone/>
            </a:pPr>
            <a:r>
              <a:rPr lang="en-US" sz="2000" i="1" kern="0" dirty="0"/>
              <a:t>HHS Cybersecurity Report Recommendations</a:t>
            </a:r>
          </a:p>
          <a:p>
            <a:pPr defTabSz="914400">
              <a:buFont typeface="Wingdings" panose="05000000000000000000" pitchFamily="2" charset="2"/>
              <a:buChar char="ü"/>
            </a:pPr>
            <a:r>
              <a:rPr lang="en-US" sz="2000" kern="0" dirty="0"/>
              <a:t>Tailor information-sharing for easier consumption by small and medium-sized organizations who rely on limited or part-time security staff </a:t>
            </a:r>
            <a:r>
              <a:rPr lang="en-US" sz="1600" i="1" kern="0" dirty="0"/>
              <a:t>(Rec 6.1)</a:t>
            </a:r>
          </a:p>
          <a:p>
            <a:pPr defTabSz="914400">
              <a:buFont typeface="Wingdings" panose="05000000000000000000" pitchFamily="2" charset="2"/>
              <a:buChar char="ü"/>
            </a:pPr>
            <a:endParaRPr lang="en-US" sz="2400" i="1" kern="0" dirty="0"/>
          </a:p>
          <a:p>
            <a:pPr defTabSz="914400">
              <a:buFont typeface="Wingdings" panose="05000000000000000000" pitchFamily="2" charset="2"/>
              <a:buChar char="ü"/>
            </a:pPr>
            <a:r>
              <a:rPr lang="en-US" sz="2000" kern="0" dirty="0"/>
              <a:t>HHS and NIST must develop guidance about how to apply the framework to the healthcare sector </a:t>
            </a:r>
            <a:r>
              <a:rPr lang="en-US" sz="1600" i="1" kern="0" dirty="0"/>
              <a:t>(Action1.2.2)</a:t>
            </a:r>
            <a:endParaRPr lang="en-US" sz="1400" i="1" kern="0" dirty="0"/>
          </a:p>
          <a:p>
            <a:pPr lvl="1" defTabSz="914400">
              <a:buFont typeface="Wingdings" panose="05000000000000000000" pitchFamily="2" charset="2"/>
              <a:buChar char="ü"/>
            </a:pPr>
            <a:endParaRPr lang="en-US" sz="1600" kern="0" dirty="0"/>
          </a:p>
          <a:p>
            <a:pPr defTabSz="914400"/>
            <a:endParaRPr lang="en-US" kern="0" dirty="0"/>
          </a:p>
        </p:txBody>
      </p:sp>
    </p:spTree>
    <p:extLst>
      <p:ext uri="{BB962C8B-B14F-4D97-AF65-F5344CB8AC3E}">
        <p14:creationId xmlns:p14="http://schemas.microsoft.com/office/powerpoint/2010/main" val="155192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are our defenses?</a:t>
            </a:r>
          </a:p>
        </p:txBody>
      </p:sp>
      <p:sp>
        <p:nvSpPr>
          <p:cNvPr id="3" name="Content Placeholder 2"/>
          <p:cNvSpPr>
            <a:spLocks noGrp="1"/>
          </p:cNvSpPr>
          <p:nvPr>
            <p:ph idx="1"/>
          </p:nvPr>
        </p:nvSpPr>
        <p:spPr/>
        <p:txBody>
          <a:bodyPr/>
          <a:lstStyle/>
          <a:p>
            <a:pPr>
              <a:buNone/>
            </a:pPr>
            <a:r>
              <a:rPr lang="en-US" dirty="0"/>
              <a:t>The military’s computer networks can be compromised by </a:t>
            </a:r>
            <a:r>
              <a:rPr lang="en-US" b="1" dirty="0"/>
              <a:t>low to middling skilled </a:t>
            </a:r>
            <a:r>
              <a:rPr lang="en-US" dirty="0"/>
              <a:t>attacks. Military systems do not have a sufficiently robust security posture to repel sustained attacks. The development of advanced cyber techniques makes it likely that a determined adversary can acquire a foothold </a:t>
            </a:r>
            <a:r>
              <a:rPr lang="en-US" b="1" dirty="0"/>
              <a:t>in most DOD systems </a:t>
            </a:r>
            <a:r>
              <a:rPr lang="en-US" dirty="0"/>
              <a:t>and be in a position to degrade DOD missions </a:t>
            </a:r>
            <a:r>
              <a:rPr lang="en-US" b="1" dirty="0"/>
              <a:t>when and if they choose</a:t>
            </a:r>
            <a:r>
              <a:rPr lang="en-US" dirty="0"/>
              <a:t>.” Pentagon Annual Report Jan 2015.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22B91E-BBDA-47B2-820B-E760F49CA9F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736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Non-DoD Agencies ? Worse</a:t>
            </a:r>
          </a:p>
        </p:txBody>
      </p:sp>
      <p:sp>
        <p:nvSpPr>
          <p:cNvPr id="3" name="Content Placeholder 2"/>
          <p:cNvSpPr>
            <a:spLocks noGrp="1"/>
          </p:cNvSpPr>
          <p:nvPr>
            <p:ph idx="1"/>
          </p:nvPr>
        </p:nvSpPr>
        <p:spPr/>
        <p:txBody>
          <a:bodyPr/>
          <a:lstStyle/>
          <a:p>
            <a:r>
              <a:rPr lang="en-US" dirty="0"/>
              <a:t>Compared to industry sectors fed agencies rank dead last in terms of finding and fixing flaws</a:t>
            </a:r>
          </a:p>
          <a:p>
            <a:r>
              <a:rPr lang="en-US" dirty="0"/>
              <a:t>Comply w/security standards 24%</a:t>
            </a:r>
          </a:p>
          <a:p>
            <a:r>
              <a:rPr lang="en-US" dirty="0"/>
              <a:t>Patch 27% of the time</a:t>
            </a:r>
          </a:p>
          <a:p>
            <a:r>
              <a:rPr lang="en-US" dirty="0"/>
              <a:t>GAO Fed agencies don’t use risk management – they use the “policy” method</a:t>
            </a:r>
          </a:p>
          <a:p>
            <a:r>
              <a:rPr lang="en-US" dirty="0"/>
              <a:t>Fed agencies often have right tools but don’t have the right people to operate them</a:t>
            </a:r>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3</a:t>
            </a:fld>
            <a:endParaRPr lang="en-US" dirty="0"/>
          </a:p>
        </p:txBody>
      </p:sp>
    </p:spTree>
    <p:extLst>
      <p:ext uri="{BB962C8B-B14F-4D97-AF65-F5344CB8AC3E}">
        <p14:creationId xmlns:p14="http://schemas.microsoft.com/office/powerpoint/2010/main" val="64172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are going to get worse …much worse</a:t>
            </a:r>
          </a:p>
        </p:txBody>
      </p:sp>
      <p:sp>
        <p:nvSpPr>
          <p:cNvPr id="3" name="Content Placeholder 2"/>
          <p:cNvSpPr>
            <a:spLocks noGrp="1"/>
          </p:cNvSpPr>
          <p:nvPr>
            <p:ph idx="1"/>
          </p:nvPr>
        </p:nvSpPr>
        <p:spPr/>
        <p:txBody>
          <a:bodyPr/>
          <a:lstStyle/>
          <a:p>
            <a:pPr>
              <a:buNone/>
            </a:pPr>
            <a:endParaRPr lang="en-US" dirty="0"/>
          </a:p>
          <a:p>
            <a:r>
              <a:rPr lang="en-US" dirty="0"/>
              <a:t>The system is getting even  weaker</a:t>
            </a:r>
          </a:p>
          <a:p>
            <a:pPr marL="0" indent="0">
              <a:buNone/>
            </a:pPr>
            <a:endParaRPr lang="en-US" dirty="0"/>
          </a:p>
          <a:p>
            <a:r>
              <a:rPr lang="en-US" dirty="0"/>
              <a:t>The attackers are getting much better</a:t>
            </a:r>
          </a:p>
          <a:p>
            <a:endParaRPr lang="en-US" dirty="0"/>
          </a:p>
          <a:p>
            <a:r>
              <a:rPr lang="en-US" dirty="0"/>
              <a:t>Cyber Economics all favor the bad guys</a:t>
            </a:r>
          </a:p>
          <a:p>
            <a:pPr marL="0" indent="0">
              <a:buNone/>
            </a:pPr>
            <a:endParaRPr lang="en-US" dirty="0"/>
          </a:p>
          <a:p>
            <a:r>
              <a:rPr lang="en-US" dirty="0"/>
              <a:t>The real crazies could become a real threat</a:t>
            </a:r>
          </a:p>
          <a:p>
            <a:pPr marL="0" indent="0">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22B91E-BBDA-47B2-820B-E760F49CA9F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1117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on a Path Forward</a:t>
            </a:r>
          </a:p>
        </p:txBody>
      </p:sp>
      <p:sp>
        <p:nvSpPr>
          <p:cNvPr id="3" name="Content Placeholder 2"/>
          <p:cNvSpPr>
            <a:spLocks noGrp="1"/>
          </p:cNvSpPr>
          <p:nvPr>
            <p:ph idx="1"/>
          </p:nvPr>
        </p:nvSpPr>
        <p:spPr/>
        <p:txBody>
          <a:bodyPr/>
          <a:lstStyle/>
          <a:p>
            <a:r>
              <a:rPr lang="en-US" dirty="0"/>
              <a:t>The Cyber Security Social Contract</a:t>
            </a:r>
          </a:p>
          <a:p>
            <a:r>
              <a:rPr lang="en-US" dirty="0"/>
              <a:t>Pan industry White Paper</a:t>
            </a:r>
          </a:p>
          <a:p>
            <a:r>
              <a:rPr lang="en-US" dirty="0"/>
              <a:t>Obama’s Cyber Space Policy Review</a:t>
            </a:r>
          </a:p>
          <a:p>
            <a:r>
              <a:rPr lang="en-US" dirty="0"/>
              <a:t>House GOP Task Force Report</a:t>
            </a:r>
          </a:p>
          <a:p>
            <a:r>
              <a:rPr lang="en-US" dirty="0"/>
              <a:t>Obama EO 13636</a:t>
            </a:r>
          </a:p>
          <a:p>
            <a:r>
              <a:rPr lang="en-US" dirty="0"/>
              <a:t>Info sharing Legislation</a:t>
            </a:r>
          </a:p>
          <a:p>
            <a:r>
              <a:rPr lang="en-US" dirty="0"/>
              <a:t>Trump Cyber EO</a:t>
            </a:r>
          </a:p>
          <a:p>
            <a:r>
              <a:rPr lang="en-US" dirty="0"/>
              <a:t>HHS Industry Cybersecurity Task Force Report</a:t>
            </a:r>
          </a:p>
          <a:p>
            <a:r>
              <a:rPr lang="en-US" dirty="0"/>
              <a:t>Just not doing it fast enough</a:t>
            </a:r>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5</a:t>
            </a:fld>
            <a:endParaRPr lang="en-US" dirty="0"/>
          </a:p>
        </p:txBody>
      </p:sp>
    </p:spTree>
    <p:extLst>
      <p:ext uri="{BB962C8B-B14F-4D97-AF65-F5344CB8AC3E}">
        <p14:creationId xmlns:p14="http://schemas.microsoft.com/office/powerpoint/2010/main" val="335281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lstStyle/>
          <a:p>
            <a:r>
              <a:rPr lang="en-US" dirty="0"/>
              <a:t>Act with (much) greater urgency</a:t>
            </a:r>
          </a:p>
          <a:p>
            <a:r>
              <a:rPr lang="en-US" dirty="0"/>
              <a:t>Spend (a lot) more money</a:t>
            </a:r>
          </a:p>
          <a:p>
            <a:r>
              <a:rPr lang="en-US" dirty="0"/>
              <a:t>Its not JUST about Critical Infrastructure – focus on cyber as a law enforcement issue</a:t>
            </a:r>
          </a:p>
          <a:p>
            <a:r>
              <a:rPr lang="en-US" dirty="0"/>
              <a:t>Organize for the Digital Age</a:t>
            </a:r>
          </a:p>
          <a:p>
            <a:r>
              <a:rPr lang="en-US" dirty="0"/>
              <a:t>Streamline Cyber Regulations</a:t>
            </a:r>
          </a:p>
          <a:p>
            <a:r>
              <a:rPr lang="en-US" dirty="0"/>
              <a:t>Test the NIST Framework</a:t>
            </a:r>
          </a:p>
          <a:p>
            <a:r>
              <a:rPr lang="en-US" dirty="0"/>
              <a:t>Educate Senior Govt. Executives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6</a:t>
            </a:fld>
            <a:endParaRPr lang="en-US" dirty="0"/>
          </a:p>
        </p:txBody>
      </p:sp>
    </p:spTree>
    <p:extLst>
      <p:ext uri="{BB962C8B-B14F-4D97-AF65-F5344CB8AC3E}">
        <p14:creationId xmlns:p14="http://schemas.microsoft.com/office/powerpoint/2010/main" val="179864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rotWithShape="1">
          <a:blip r:embed="rId2"/>
          <a:srcRect t="48128"/>
          <a:stretch/>
        </p:blipFill>
        <p:spPr>
          <a:xfrm>
            <a:off x="85245" y="304800"/>
            <a:ext cx="9073995" cy="6096000"/>
          </a:xfrm>
          <a:prstGeom prst="rect">
            <a:avLst/>
          </a:prstGeom>
        </p:spPr>
      </p:pic>
      <p:sp>
        <p:nvSpPr>
          <p:cNvPr id="4" name="Slide Number Placeholder 3"/>
          <p:cNvSpPr>
            <a:spLocks noGrp="1"/>
          </p:cNvSpPr>
          <p:nvPr>
            <p:ph type="sldNum" sz="quarter" idx="12"/>
          </p:nvPr>
        </p:nvSpPr>
        <p:spPr/>
        <p:txBody>
          <a:bodyPr/>
          <a:lstStyle/>
          <a:p>
            <a:pPr>
              <a:defRPr/>
            </a:pPr>
            <a:fld id="{C522B91E-BBDA-47B2-820B-E760F49CA9FF}" type="slidenum">
              <a:rPr lang="en-US" smtClean="0"/>
              <a:pPr>
                <a:defRPr/>
              </a:pPr>
              <a:t>7</a:t>
            </a:fld>
            <a:endParaRPr lang="en-US" dirty="0"/>
          </a:p>
        </p:txBody>
      </p:sp>
    </p:spTree>
    <p:extLst>
      <p:ext uri="{BB962C8B-B14F-4D97-AF65-F5344CB8AC3E}">
        <p14:creationId xmlns:p14="http://schemas.microsoft.com/office/powerpoint/2010/main" val="1671264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Boards are getting involved</a:t>
            </a:r>
          </a:p>
        </p:txBody>
      </p:sp>
      <p:sp>
        <p:nvSpPr>
          <p:cNvPr id="3" name="Content Placeholder 2"/>
          <p:cNvSpPr>
            <a:spLocks noGrp="1"/>
          </p:cNvSpPr>
          <p:nvPr>
            <p:ph idx="1"/>
          </p:nvPr>
        </p:nvSpPr>
        <p:spPr/>
        <p:txBody>
          <a:bodyPr/>
          <a:lstStyle/>
          <a:p>
            <a:pPr lvl="0"/>
            <a:r>
              <a:rPr lang="en-US" dirty="0"/>
              <a:t>Guidelines from the NACD advise that Boards should view cyber-risks from an enterprise- wide standpoint and understand the potential legal impacts. They should discuss cybersecurity risks and preparedness with management, and consider cyber threats in the context of the organization’s overall tolerance for risk.  -- PWC 2016 Global Information Security Survey</a:t>
            </a:r>
          </a:p>
          <a:p>
            <a:pPr marL="0" lv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22B91E-BBDA-47B2-820B-E760F49CA9F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77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Boards are taking action</a:t>
            </a:r>
          </a:p>
        </p:txBody>
      </p:sp>
      <p:sp>
        <p:nvSpPr>
          <p:cNvPr id="3" name="Content Placeholder 2"/>
          <p:cNvSpPr>
            <a:spLocks noGrp="1"/>
          </p:cNvSpPr>
          <p:nvPr>
            <p:ph idx="1"/>
          </p:nvPr>
        </p:nvSpPr>
        <p:spPr/>
        <p:txBody>
          <a:bodyPr/>
          <a:lstStyle/>
          <a:p>
            <a:pPr lvl="0"/>
            <a:r>
              <a:rPr lang="en-US" dirty="0"/>
              <a:t>Boards appear to be listening  to this advice. This year we saw a double-digit uptick in Board participation in most aspects of information security. Deepening Board involvement has improved cybersecurity practices in numerous ways. As more Boards participate in cybersecurity budget discussions, we saw a 24% boost in security spending.   --- PWC 2016 Global Information Security Survey</a:t>
            </a:r>
          </a:p>
          <a:p>
            <a:pPr marL="0" indent="0">
              <a:buNone/>
            </a:pPr>
            <a:r>
              <a:rPr lang="en-US" dirty="0"/>
              <a:t>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522B91E-BBDA-47B2-820B-E760F49CA9F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88729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SAlliance Design 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SAlliance Design Template">
      <a:majorFont>
        <a:latin typeface="Arial"/>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Alliance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Alliance Design Template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Alliance Desig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Alliance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Alliance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Alliance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20680</TotalTime>
  <Words>1063</Words>
  <Application>Microsoft Office PowerPoint</Application>
  <PresentationFormat>On-screen Show (4:3)</PresentationFormat>
  <Paragraphs>124</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ＭＳ Ｐゴシック</vt:lpstr>
      <vt:lpstr>Arial</vt:lpstr>
      <vt:lpstr>Calibri</vt:lpstr>
      <vt:lpstr>Calibri Light</vt:lpstr>
      <vt:lpstr>Times New Roman</vt:lpstr>
      <vt:lpstr>Tw Cen MT</vt:lpstr>
      <vt:lpstr>Wingdings</vt:lpstr>
      <vt:lpstr>Office Theme</vt:lpstr>
      <vt:lpstr>ISAlliance Design Template</vt:lpstr>
      <vt:lpstr>PowerPoint Presentation</vt:lpstr>
      <vt:lpstr>How Good are our defenses?</vt:lpstr>
      <vt:lpstr>Non-DoD Agencies ? Worse</vt:lpstr>
      <vt:lpstr>Things are going to get worse …much worse</vt:lpstr>
      <vt:lpstr>Progress on a Path Forward</vt:lpstr>
      <vt:lpstr>What to do</vt:lpstr>
      <vt:lpstr>PowerPoint Presentation</vt:lpstr>
      <vt:lpstr>Corporate Boards are getting involved</vt:lpstr>
      <vt:lpstr>Boards are taking action</vt:lpstr>
      <vt:lpstr>Actual Cyber Security Improvements</vt:lpstr>
      <vt:lpstr>What to do (cont.)</vt:lpstr>
      <vt:lpstr>HHS Industry Cybersecurity Task Force Report</vt:lpstr>
      <vt:lpstr>HHS Industry Cybersecurity Task Force Report (cont.)</vt:lpstr>
      <vt:lpstr>HHS Industry Cybersecurity Task Force Report (cont.)</vt:lpstr>
      <vt:lpstr>HHS Industry Cybersecurity Task Force Report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Thompson</dc:creator>
  <cp:lastModifiedBy>Stacey Barrack</cp:lastModifiedBy>
  <cp:revision>57</cp:revision>
  <cp:lastPrinted>2017-02-15T22:07:17Z</cp:lastPrinted>
  <dcterms:created xsi:type="dcterms:W3CDTF">2017-01-27T21:16:47Z</dcterms:created>
  <dcterms:modified xsi:type="dcterms:W3CDTF">2017-06-27T16:05:59Z</dcterms:modified>
</cp:coreProperties>
</file>