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105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on, JR [US-US]" userId="b964ec40-bd4e-4c75-938a-1eb856c06307" providerId="ADAL" clId="{B65CE9A8-67D9-4F5C-BD8B-556F8B073826}"/>
    <pc:docChg chg="modSld">
      <pc:chgData name="Williamson, JR [US-US]" userId="b964ec40-bd4e-4c75-938a-1eb856c06307" providerId="ADAL" clId="{B65CE9A8-67D9-4F5C-BD8B-556F8B073826}" dt="2026-07-07T03:11:31.976" v="4" actId="13926"/>
      <pc:docMkLst>
        <pc:docMk/>
      </pc:docMkLst>
      <pc:sldChg chg="modSp mod">
        <pc:chgData name="Williamson, JR [US-US]" userId="b964ec40-bd4e-4c75-938a-1eb856c06307" providerId="ADAL" clId="{B65CE9A8-67D9-4F5C-BD8B-556F8B073826}" dt="2026-07-07T03:10:46.090" v="2" actId="108"/>
        <pc:sldMkLst>
          <pc:docMk/>
          <pc:sldMk cId="0" sldId="262"/>
        </pc:sldMkLst>
        <pc:spChg chg="mod">
          <ac:chgData name="Williamson, JR [US-US]" userId="b964ec40-bd4e-4c75-938a-1eb856c06307" providerId="ADAL" clId="{B65CE9A8-67D9-4F5C-BD8B-556F8B073826}" dt="2026-07-07T03:10:21.179" v="0" actId="108"/>
          <ac:spMkLst>
            <pc:docMk/>
            <pc:sldMk cId="0" sldId="262"/>
            <ac:spMk id="4" creationId="{00000000-0000-0000-0000-000000000000}"/>
          </ac:spMkLst>
        </pc:spChg>
        <pc:spChg chg="mod">
          <ac:chgData name="Williamson, JR [US-US]" userId="b964ec40-bd4e-4c75-938a-1eb856c06307" providerId="ADAL" clId="{B65CE9A8-67D9-4F5C-BD8B-556F8B073826}" dt="2026-07-07T03:10:46.090" v="2" actId="108"/>
          <ac:spMkLst>
            <pc:docMk/>
            <pc:sldMk cId="0" sldId="262"/>
            <ac:spMk id="14" creationId="{00000000-0000-0000-0000-000000000000}"/>
          </ac:spMkLst>
        </pc:spChg>
      </pc:sldChg>
      <pc:sldChg chg="modSp mod">
        <pc:chgData name="Williamson, JR [US-US]" userId="b964ec40-bd4e-4c75-938a-1eb856c06307" providerId="ADAL" clId="{B65CE9A8-67D9-4F5C-BD8B-556F8B073826}" dt="2026-07-07T03:11:31.976" v="4" actId="13926"/>
        <pc:sldMkLst>
          <pc:docMk/>
          <pc:sldMk cId="0" sldId="264"/>
        </pc:sldMkLst>
        <pc:spChg chg="mod">
          <ac:chgData name="Williamson, JR [US-US]" userId="b964ec40-bd4e-4c75-938a-1eb856c06307" providerId="ADAL" clId="{B65CE9A8-67D9-4F5C-BD8B-556F8B073826}" dt="2026-07-07T03:11:24.293" v="3" actId="13926"/>
          <ac:spMkLst>
            <pc:docMk/>
            <pc:sldMk cId="0" sldId="264"/>
            <ac:spMk id="30" creationId="{6D8E408D-D153-C877-B601-0D867CED1297}"/>
          </ac:spMkLst>
        </pc:spChg>
        <pc:spChg chg="mod">
          <ac:chgData name="Williamson, JR [US-US]" userId="b964ec40-bd4e-4c75-938a-1eb856c06307" providerId="ADAL" clId="{B65CE9A8-67D9-4F5C-BD8B-556F8B073826}" dt="2026-07-07T03:11:31.976" v="4" actId="13926"/>
          <ac:spMkLst>
            <pc:docMk/>
            <pc:sldMk cId="0" sldId="264"/>
            <ac:spMk id="31" creationId="{AD5C201E-C610-D249-1CDE-0C3E89DA1D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2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103120"/>
            <a:ext cx="5486400" cy="5486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4206240"/>
            <a:ext cx="3657600" cy="36576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22960" y="777240"/>
            <a:ext cx="822960" cy="8229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74" y="892454"/>
            <a:ext cx="592531" cy="59253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148840"/>
            <a:ext cx="10241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MAJOR RISKS OF AI FOR THE</a:t>
            </a:r>
            <a:endParaRPr lang="en-US" sz="3400" dirty="0"/>
          </a:p>
          <a:p>
            <a:pPr marL="0" indent="0" algn="l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DEFENSE INDUSTRIAL BASE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2286000"/>
            <a:ext cx="5486400" cy="5486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331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7  ·  HIGH SEVERITY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&amp; Intellectual Property Theft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models are a concentrated, exfiltratable form of program IP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60604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2862072"/>
            <a:ext cx="548640" cy="54864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10" y="2938882"/>
            <a:ext cx="395021" cy="39502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3611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extraction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914400" y="411480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querying can let an outside party reconstruct a proprietary model's behavior.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66260" y="260604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640580" y="2862072"/>
            <a:ext cx="548640" cy="54864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390" y="2938882"/>
            <a:ext cx="395021" cy="39502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40580" y="3611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 and artifact exfiltration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640580" y="411480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trained model file can be easier to steal than the underlying program data it was built from.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8092440" y="260604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8366760" y="2862072"/>
            <a:ext cx="548640" cy="54864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570" y="2938882"/>
            <a:ext cx="395021" cy="39502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66760" y="3611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Talent-driven leakage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8366760" y="411480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Departing personnel carry architecture and tuning knowledge that's hard to protect after they leave.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823960" y="640080"/>
            <a:ext cx="914400" cy="914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976" y="768096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23960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8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823960" y="205740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Regulatory, Export-Control &amp; Liability Exposure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8823960" y="342900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5B6B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823960" y="3419856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8823960" y="393192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and accountability are still catching up to the technology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40080" y="77724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60120" y="649224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Shifting compliance baseline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60120" y="1014984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AI-specific rules are evolving faster than internal policy can be rewritten to match.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40080" y="246888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60120" y="2340864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Export-control ambiguity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706624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Cross-border collaboration or open-source model use can inadvertently trigger export-control obligations.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40080" y="416052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960120" y="4032504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gaps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960120" y="4398264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often unclear who is liable when an AI-assisted decision contributes to a failure or safety incident.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Turning Industry Concern Into National Policy Action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an industry association like the Internet Security Alliance can move Washington from awareness to urgency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303520" cy="4572000"/>
          </a:xfrm>
          <a:prstGeom prst="roundRect">
            <a:avLst>
              <a:gd name="adj" fmla="val 2000"/>
            </a:avLst>
          </a:prstGeom>
          <a:solidFill>
            <a:srgbClr val="F3F4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89280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ASSOCIATION SHOULD DO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960120" y="2359152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34440" y="2240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 with one voice (doing this)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234440" y="2505456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a cross-sector coalition — defense, tech, finance, critical infrastructure — so Congress hears one unified risk statement, not dozens of competing asks.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960120" y="3118104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34440" y="299923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Quantify the stakes (need to do this)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234440" y="3264408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 independent economic and security impact studies that translate technical risk into numbers policymakers act on.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3877056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34440" y="3758184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standing relationships (upcoming changes)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234440" y="4023360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relevant committees and NSC staff continuously, not through one-time hearing testimony after an incident.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960120" y="4636008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234440" y="4517136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staff ready-to-use language (doing this, need AI specific)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234440" y="4782312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model legislative and regulatory text that congressional and agency staff can adopt directly.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60120" y="5394960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234440" y="527608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urgency visible (need Congress to do this too)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234440" y="5541264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Publicize near-miss incidents and case studies so momentum doesn't fade between news cycles.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217920" y="1691640"/>
            <a:ext cx="5303520" cy="4572000"/>
          </a:xfrm>
          <a:prstGeom prst="roundRect">
            <a:avLst>
              <a:gd name="adj" fmla="val 2000"/>
            </a:avLst>
          </a:prstGeom>
          <a:solidFill>
            <a:srgbClr val="0F1B2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37960" y="189280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REALISTIC FOR CONGRESS &amp; THE WHITE HOUSE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537960" y="2359152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12280" y="2240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Order on AI security risk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812280" y="2505456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National AI Security Risk Framework, modeled on the 2021 cybersecurity EO and new AI EO, naming DIB AI risk a standing priority.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537960" y="3118104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12280" y="299923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NDAA-phased assurance standards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812280" y="3264408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Multi-year NDAA provisions requiring AI assurance and tool-use security baselines for cleared contractors.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37960" y="3877056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812280" y="3758184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CMMC extended to AI/ML systems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6812280" y="4023360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 AI-specific certification to contract eligibility, using the compliance infrastructure DIB companies already know.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537960" y="4636008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812280" y="4517136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DoD/NSA/CISA-like body for AI risk sharing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812280" y="4782312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interagency clearinghouse for voluntary AI and MCP threat-intel sharing between government and industry.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537960" y="5394960"/>
            <a:ext cx="128016" cy="128016"/>
          </a:xfrm>
          <a:prstGeom prst="ellipse">
            <a:avLst/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812280" y="527608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Clearer dual-use export guidance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6812280" y="5541264"/>
            <a:ext cx="4389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ambiguity so compliant companies aren't penalized for innovating responsibly.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85800"/>
            <a:ext cx="822960" cy="8229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74" y="801014"/>
            <a:ext cx="592531" cy="5925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737360"/>
            <a:ext cx="10241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Managing the Risk Surface, Not Eliminating It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260604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these risks argue against adopting AI. They argue for adopting it deliberately, with controls built in from the start.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822960" y="3246120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3297326"/>
            <a:ext cx="263347" cy="2633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320040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AI risk as a standing program with continuous monitoring, not a one-time approval gate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822960" y="3758184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3809390"/>
            <a:ext cx="263347" cy="2633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71600" y="3712464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data and access before scaling AI adoption, not as a retrofit after the fact</a:t>
            </a:r>
            <a:endParaRPr lang="en-US" sz="1300" dirty="0"/>
          </a:p>
        </p:txBody>
      </p:sp>
      <p:sp>
        <p:nvSpPr>
          <p:cNvPr id="12" name="Shape 7"/>
          <p:cNvSpPr/>
          <p:nvPr/>
        </p:nvSpPr>
        <p:spPr>
          <a:xfrm>
            <a:off x="822960" y="4270248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4321454"/>
            <a:ext cx="263347" cy="26334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71600" y="4224528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assurance, audit trails, and drift monitoring into every fielded model from day one</a:t>
            </a:r>
            <a:endParaRPr lang="en-US" sz="1300" dirty="0"/>
          </a:p>
        </p:txBody>
      </p:sp>
      <p:sp>
        <p:nvSpPr>
          <p:cNvPr id="15" name="Shape 9"/>
          <p:cNvSpPr/>
          <p:nvPr/>
        </p:nvSpPr>
        <p:spPr>
          <a:xfrm>
            <a:off x="822960" y="4782312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4833518"/>
            <a:ext cx="263347" cy="263347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71600" y="4736592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 and sandbox any MCP server or tool connection before an agent is allowed to act on it</a:t>
            </a:r>
            <a:endParaRPr lang="en-US" sz="1300" dirty="0"/>
          </a:p>
        </p:txBody>
      </p:sp>
      <p:sp>
        <p:nvSpPr>
          <p:cNvPr id="18" name="Shape 11"/>
          <p:cNvSpPr/>
          <p:nvPr/>
        </p:nvSpPr>
        <p:spPr>
          <a:xfrm>
            <a:off x="822960" y="5294376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5345582"/>
            <a:ext cx="263347" cy="263347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371600" y="5248656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mitigation using the heat map, not whichever risk is easiest to discuss</a:t>
            </a:r>
            <a:endParaRPr lang="en-US" sz="1300" dirty="0"/>
          </a:p>
        </p:txBody>
      </p:sp>
      <p:sp>
        <p:nvSpPr>
          <p:cNvPr id="21" name="Shape 13"/>
          <p:cNvSpPr/>
          <p:nvPr/>
        </p:nvSpPr>
        <p:spPr>
          <a:xfrm>
            <a:off x="822960" y="5806440"/>
            <a:ext cx="365760" cy="36576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6" y="5857646"/>
            <a:ext cx="263347" cy="263347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371600" y="576072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this risk picture regularly; both the technology and the adversary keep moving</a:t>
            </a:r>
            <a:endParaRPr lang="en-US" sz="1300" dirty="0"/>
          </a:p>
        </p:txBody>
      </p:sp>
      <p:sp>
        <p:nvSpPr>
          <p:cNvPr id="24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5" name="Text 16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Eight Risk Areas Leadership Should Track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Ranked here by priority — combined likelihood and impact if left unmanaged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49808" y="1719072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14" y="1770278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61872" y="1682496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Tool-Use &amp; MCP Integration Risk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261872" y="1920240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Granting AI systems the ability to act, not just answer, multiplies every other risk on this list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0149840" y="1728216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149840" y="1719072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40080" y="2176272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49808" y="2249424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14" y="2300630"/>
            <a:ext cx="263347" cy="26334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61872" y="2212848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 &amp; Automation Bias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1261872" y="2450592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Confident, fluent errors in systems where mistakes carry real consequences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149840" y="2258568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10149840" y="2249424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40080" y="2706624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749808" y="2779776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14" y="2830982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261872" y="274320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Leakage &amp; Classification Spillage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1261872" y="2980944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information escaping approved boundaries through training or inference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10149840" y="278892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9"/>
          <p:cNvSpPr/>
          <p:nvPr/>
        </p:nvSpPr>
        <p:spPr>
          <a:xfrm>
            <a:off x="10149840" y="2779776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640080" y="3236976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749808" y="3310128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14" y="3361334"/>
            <a:ext cx="263347" cy="263347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261872" y="3273552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Adversary AI Advancement</a:t>
            </a:r>
            <a:endParaRPr lang="en-US" sz="1250" dirty="0"/>
          </a:p>
        </p:txBody>
      </p:sp>
      <p:sp>
        <p:nvSpPr>
          <p:cNvPr id="29" name="Text 23"/>
          <p:cNvSpPr/>
          <p:nvPr/>
        </p:nvSpPr>
        <p:spPr>
          <a:xfrm>
            <a:off x="1261872" y="3511296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Competitors are turning the same technology against the DIB</a:t>
            </a:r>
            <a:endParaRPr lang="en-US" sz="900" dirty="0"/>
          </a:p>
        </p:txBody>
      </p:sp>
      <p:sp>
        <p:nvSpPr>
          <p:cNvPr id="30" name="Shape 24"/>
          <p:cNvSpPr/>
          <p:nvPr/>
        </p:nvSpPr>
        <p:spPr>
          <a:xfrm>
            <a:off x="10149840" y="3319272"/>
            <a:ext cx="960120" cy="292608"/>
          </a:xfrm>
          <a:prstGeom prst="roundRect">
            <a:avLst>
              <a:gd name="adj" fmla="val 50000"/>
            </a:avLst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/>
          <p:nvPr/>
        </p:nvSpPr>
        <p:spPr>
          <a:xfrm>
            <a:off x="10149840" y="3310128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50" dirty="0"/>
          </a:p>
        </p:txBody>
      </p:sp>
      <p:sp>
        <p:nvSpPr>
          <p:cNvPr id="32" name="Shape 26"/>
          <p:cNvSpPr/>
          <p:nvPr/>
        </p:nvSpPr>
        <p:spPr>
          <a:xfrm>
            <a:off x="640080" y="3767328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27"/>
          <p:cNvSpPr/>
          <p:nvPr/>
        </p:nvSpPr>
        <p:spPr>
          <a:xfrm>
            <a:off x="749808" y="3840480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014" y="3891686"/>
            <a:ext cx="263347" cy="263347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1261872" y="380390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Adversarial Manipulation &amp; Data Poisoning</a:t>
            </a:r>
            <a:endParaRPr lang="en-US" sz="1250" dirty="0"/>
          </a:p>
        </p:txBody>
      </p:sp>
      <p:sp>
        <p:nvSpPr>
          <p:cNvPr id="36" name="Text 29"/>
          <p:cNvSpPr/>
          <p:nvPr/>
        </p:nvSpPr>
        <p:spPr>
          <a:xfrm>
            <a:off x="1261872" y="4041648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 attacks that corrupt a model's training or fielded behavior</a:t>
            </a:r>
            <a:endParaRPr lang="en-US" sz="900" dirty="0"/>
          </a:p>
        </p:txBody>
      </p:sp>
      <p:sp>
        <p:nvSpPr>
          <p:cNvPr id="37" name="Shape 30"/>
          <p:cNvSpPr/>
          <p:nvPr/>
        </p:nvSpPr>
        <p:spPr>
          <a:xfrm>
            <a:off x="10149840" y="3849624"/>
            <a:ext cx="960120" cy="292608"/>
          </a:xfrm>
          <a:prstGeom prst="roundRect">
            <a:avLst>
              <a:gd name="adj" fmla="val 50000"/>
            </a:avLst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1"/>
          <p:cNvSpPr/>
          <p:nvPr/>
        </p:nvSpPr>
        <p:spPr>
          <a:xfrm>
            <a:off x="10149840" y="384048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50" dirty="0"/>
          </a:p>
        </p:txBody>
      </p:sp>
      <p:sp>
        <p:nvSpPr>
          <p:cNvPr id="39" name="Shape 32"/>
          <p:cNvSpPr/>
          <p:nvPr/>
        </p:nvSpPr>
        <p:spPr>
          <a:xfrm>
            <a:off x="640080" y="4297680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3"/>
          <p:cNvSpPr/>
          <p:nvPr/>
        </p:nvSpPr>
        <p:spPr>
          <a:xfrm>
            <a:off x="749808" y="4370832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014" y="4422038"/>
            <a:ext cx="263347" cy="263347"/>
          </a:xfrm>
          <a:prstGeom prst="rect">
            <a:avLst/>
          </a:prstGeom>
        </p:spPr>
      </p:pic>
      <p:sp>
        <p:nvSpPr>
          <p:cNvPr id="42" name="Text 34"/>
          <p:cNvSpPr/>
          <p:nvPr/>
        </p:nvSpPr>
        <p:spPr>
          <a:xfrm>
            <a:off x="1261872" y="4334256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&amp; Supply Chain Dependency</a:t>
            </a:r>
            <a:endParaRPr lang="en-US" sz="1250" dirty="0"/>
          </a:p>
        </p:txBody>
      </p:sp>
      <p:sp>
        <p:nvSpPr>
          <p:cNvPr id="43" name="Text 35"/>
          <p:cNvSpPr/>
          <p:nvPr/>
        </p:nvSpPr>
        <p:spPr>
          <a:xfrm>
            <a:off x="1261872" y="4572000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systems inherit risk from components the DIB doesn't fully control</a:t>
            </a:r>
            <a:endParaRPr lang="en-US" sz="900" dirty="0"/>
          </a:p>
        </p:txBody>
      </p:sp>
      <p:sp>
        <p:nvSpPr>
          <p:cNvPr id="44" name="Shape 36"/>
          <p:cNvSpPr/>
          <p:nvPr/>
        </p:nvSpPr>
        <p:spPr>
          <a:xfrm>
            <a:off x="10149840" y="4379976"/>
            <a:ext cx="960120" cy="292608"/>
          </a:xfrm>
          <a:prstGeom prst="roundRect">
            <a:avLst>
              <a:gd name="adj" fmla="val 50000"/>
            </a:avLst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37"/>
          <p:cNvSpPr/>
          <p:nvPr/>
        </p:nvSpPr>
        <p:spPr>
          <a:xfrm>
            <a:off x="10149840" y="4370832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50" dirty="0"/>
          </a:p>
        </p:txBody>
      </p:sp>
      <p:sp>
        <p:nvSpPr>
          <p:cNvPr id="46" name="Shape 38"/>
          <p:cNvSpPr/>
          <p:nvPr/>
        </p:nvSpPr>
        <p:spPr>
          <a:xfrm>
            <a:off x="640080" y="4828032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39"/>
          <p:cNvSpPr/>
          <p:nvPr/>
        </p:nvSpPr>
        <p:spPr>
          <a:xfrm>
            <a:off x="749808" y="4901184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014" y="4952390"/>
            <a:ext cx="263347" cy="263347"/>
          </a:xfrm>
          <a:prstGeom prst="rect">
            <a:avLst/>
          </a:prstGeom>
        </p:spPr>
      </p:pic>
      <p:sp>
        <p:nvSpPr>
          <p:cNvPr id="49" name="Text 40"/>
          <p:cNvSpPr/>
          <p:nvPr/>
        </p:nvSpPr>
        <p:spPr>
          <a:xfrm>
            <a:off x="1261872" y="4864608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&amp; Intellectual Property Theft</a:t>
            </a:r>
            <a:endParaRPr lang="en-US" sz="1250" dirty="0"/>
          </a:p>
        </p:txBody>
      </p:sp>
      <p:sp>
        <p:nvSpPr>
          <p:cNvPr id="50" name="Text 41"/>
          <p:cNvSpPr/>
          <p:nvPr/>
        </p:nvSpPr>
        <p:spPr>
          <a:xfrm>
            <a:off x="1261872" y="5102352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models are a concentrated, exfiltratable form of program IP</a:t>
            </a:r>
            <a:endParaRPr lang="en-US" sz="900" dirty="0"/>
          </a:p>
        </p:txBody>
      </p:sp>
      <p:sp>
        <p:nvSpPr>
          <p:cNvPr id="51" name="Shape 42"/>
          <p:cNvSpPr/>
          <p:nvPr/>
        </p:nvSpPr>
        <p:spPr>
          <a:xfrm>
            <a:off x="10149840" y="4910328"/>
            <a:ext cx="960120" cy="292608"/>
          </a:xfrm>
          <a:prstGeom prst="roundRect">
            <a:avLst>
              <a:gd name="adj" fmla="val 50000"/>
            </a:avLst>
          </a:prstGeom>
          <a:solidFill>
            <a:srgbClr val="D68A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Text 43"/>
          <p:cNvSpPr/>
          <p:nvPr/>
        </p:nvSpPr>
        <p:spPr>
          <a:xfrm>
            <a:off x="10149840" y="4901184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50" dirty="0"/>
          </a:p>
        </p:txBody>
      </p:sp>
      <p:sp>
        <p:nvSpPr>
          <p:cNvPr id="53" name="Shape 44"/>
          <p:cNvSpPr/>
          <p:nvPr/>
        </p:nvSpPr>
        <p:spPr>
          <a:xfrm>
            <a:off x="640080" y="5358384"/>
            <a:ext cx="10881360" cy="457200"/>
          </a:xfrm>
          <a:prstGeom prst="roundRect">
            <a:avLst>
              <a:gd name="adj" fmla="val 14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45"/>
          <p:cNvSpPr/>
          <p:nvPr/>
        </p:nvSpPr>
        <p:spPr>
          <a:xfrm>
            <a:off x="749808" y="5431536"/>
            <a:ext cx="365760" cy="36576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014" y="5482742"/>
            <a:ext cx="263347" cy="263347"/>
          </a:xfrm>
          <a:prstGeom prst="rect">
            <a:avLst/>
          </a:prstGeom>
        </p:spPr>
      </p:pic>
      <p:sp>
        <p:nvSpPr>
          <p:cNvPr id="56" name="Text 46"/>
          <p:cNvSpPr/>
          <p:nvPr/>
        </p:nvSpPr>
        <p:spPr>
          <a:xfrm>
            <a:off x="1261872" y="539496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Regulatory, Export-Control &amp; Liability Exposure</a:t>
            </a:r>
            <a:endParaRPr lang="en-US" sz="1250" dirty="0"/>
          </a:p>
        </p:txBody>
      </p:sp>
      <p:sp>
        <p:nvSpPr>
          <p:cNvPr id="57" name="Text 47"/>
          <p:cNvSpPr/>
          <p:nvPr/>
        </p:nvSpPr>
        <p:spPr>
          <a:xfrm>
            <a:off x="1261872" y="5632704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and accountability are still catching up to the technology</a:t>
            </a:r>
            <a:endParaRPr lang="en-US" sz="900" dirty="0"/>
          </a:p>
        </p:txBody>
      </p:sp>
      <p:sp>
        <p:nvSpPr>
          <p:cNvPr id="58" name="Shape 48"/>
          <p:cNvSpPr/>
          <p:nvPr/>
        </p:nvSpPr>
        <p:spPr>
          <a:xfrm>
            <a:off x="10149840" y="544068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5B6B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Text 49"/>
          <p:cNvSpPr/>
          <p:nvPr/>
        </p:nvSpPr>
        <p:spPr>
          <a:xfrm>
            <a:off x="10149840" y="5431536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050" dirty="0"/>
          </a:p>
        </p:txBody>
      </p:sp>
      <p:sp>
        <p:nvSpPr>
          <p:cNvPr id="60" name="Text 5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61" name="Text 51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9EC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Risk Landscape at a Glance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Plotted by likelihood of occurrence and potential impact if realized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91840" y="4617720"/>
            <a:ext cx="1889760" cy="1371600"/>
          </a:xfrm>
          <a:prstGeom prst="rect">
            <a:avLst/>
          </a:prstGeom>
          <a:solidFill>
            <a:srgbClr val="4C7A5E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181600" y="4617720"/>
            <a:ext cx="1889760" cy="1371600"/>
          </a:xfrm>
          <a:prstGeom prst="rect">
            <a:avLst/>
          </a:prstGeom>
          <a:solidFill>
            <a:srgbClr val="4C7A5E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071360" y="4617720"/>
            <a:ext cx="1889760" cy="1371600"/>
          </a:xfrm>
          <a:prstGeom prst="rect">
            <a:avLst/>
          </a:prstGeom>
          <a:solidFill>
            <a:srgbClr val="D68A1B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91840" y="3246120"/>
            <a:ext cx="1889760" cy="1371600"/>
          </a:xfrm>
          <a:prstGeom prst="rect">
            <a:avLst/>
          </a:prstGeom>
          <a:solidFill>
            <a:srgbClr val="4C7A5E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181600" y="3246120"/>
            <a:ext cx="1889760" cy="1371600"/>
          </a:xfrm>
          <a:prstGeom prst="rect">
            <a:avLst/>
          </a:prstGeom>
          <a:solidFill>
            <a:srgbClr val="D68A1B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071360" y="3246120"/>
            <a:ext cx="1889760" cy="1371600"/>
          </a:xfrm>
          <a:prstGeom prst="rect">
            <a:avLst/>
          </a:prstGeom>
          <a:solidFill>
            <a:srgbClr val="B3312C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91840" y="1874520"/>
            <a:ext cx="1889760" cy="1371600"/>
          </a:xfrm>
          <a:prstGeom prst="rect">
            <a:avLst/>
          </a:prstGeom>
          <a:solidFill>
            <a:srgbClr val="D68A1B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181600" y="1874520"/>
            <a:ext cx="1889760" cy="1371600"/>
          </a:xfrm>
          <a:prstGeom prst="rect">
            <a:avLst/>
          </a:prstGeom>
          <a:solidFill>
            <a:srgbClr val="B3312C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071360" y="1874520"/>
            <a:ext cx="1889760" cy="1371600"/>
          </a:xfrm>
          <a:prstGeom prst="rect">
            <a:avLst/>
          </a:prstGeom>
          <a:solidFill>
            <a:srgbClr val="B3312C">
              <a:alpha val="22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91840" y="1508760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↑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291840" y="6062472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→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91840" y="6309360"/>
            <a:ext cx="1889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071360" y="6309360"/>
            <a:ext cx="1889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78070" y="4553712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678070" y="4553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71770" y="4059936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71770" y="40599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172554" y="3730752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172554" y="37307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208776" y="2825496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08776" y="282549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775704" y="2578608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775704" y="25786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7626096" y="2290572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626096" y="22905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909560" y="2084832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909560" y="2084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8476488" y="1879092"/>
            <a:ext cx="402336" cy="402336"/>
          </a:xfrm>
          <a:prstGeom prst="ellipse">
            <a:avLst/>
          </a:prstGeom>
          <a:solidFill>
            <a:srgbClr val="0F1B2D"/>
          </a:solidFill>
          <a:ln w="25400">
            <a:solidFill>
              <a:srgbClr val="FFFFFF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8476488" y="18790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02920" y="16916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KEY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02920" y="2011680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02920" y="20116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868680" y="198424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Tool-Use &amp; MCP Integration Risk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02920" y="2450592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02920" y="24505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68680" y="2423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 &amp; Automation Bias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02920" y="2889504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02920" y="28895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68680" y="286207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Leakage &amp; Classification Spillage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502920" y="3328416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02920" y="33284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868680" y="3300984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Adversary AI Advancement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502920" y="3767328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920" y="37673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868680" y="373989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Adversarial Manipulation &amp; Data Poisoning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502920" y="4206240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502920" y="4206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868680" y="417880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&amp; Supply Chain Dependency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502920" y="4645152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920" y="464515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868680" y="4617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&amp; Intellectual Property Theft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502920" y="5084064"/>
            <a:ext cx="274320" cy="27432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502920" y="508406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868680" y="505663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Regulatory, Export-Control &amp; Liability Exposure</a:t>
            </a:r>
            <a:endParaRPr lang="en-US" sz="950" dirty="0"/>
          </a:p>
        </p:txBody>
      </p:sp>
      <p:sp>
        <p:nvSpPr>
          <p:cNvPr id="58" name="Text 5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" y="640080"/>
            <a:ext cx="914400" cy="914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768096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5800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85800" y="205740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Agentic Tool-Use &amp; MCP Integration Risk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685800" y="342900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5800" y="3419856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85800" y="3931920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Granting AI systems the ability to act, not just answer, multiplies every other risk on this list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434840" y="73152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754880" y="60350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 execution surface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754880" y="969264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an AI system to external tools turns a wrong output into a wrong action — a filed ticket, sent email, or modified record — with no human in the loop.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434840" y="210312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754880" y="197510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Unvetted MCP servers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54880" y="2340864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Community-built or third-party MCP servers often lack security review, and a compromised one can execute commands under the calling application's permissions.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434840" y="347472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754880" y="334670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Indirect prompt injection via tool outputs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4754880" y="3712464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returned from a connected tool or document can carry hidden instructions that hijack the agent's next action without ever touching the model directly.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434840" y="4846320"/>
            <a:ext cx="146304" cy="146304"/>
          </a:xfrm>
          <a:prstGeom prst="ellipse">
            <a:avLst/>
          </a:prstGeom>
          <a:solidFill>
            <a:srgbClr val="B331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754880" y="471830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 and scope creep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4754880" y="5084064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Broad, static tool permissions granted for convenience are rarely revisited, leaving agents with more access than any single task requires.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9EC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331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2  ·  CRITICAL SEVERITY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 &amp; Automation Bias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Confident, fluent errors in systems where mistakes carry real consequences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60120" y="2651760"/>
            <a:ext cx="685800" cy="68580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" y="2747772"/>
            <a:ext cx="493776" cy="49377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35204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Hallucination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960120" y="411480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models produce fluent, wrong output with no built-in signal of uncertainty.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66260" y="233172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686300" y="2651760"/>
            <a:ext cx="685800" cy="68580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312" y="2747772"/>
            <a:ext cx="493776" cy="4937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86300" y="35204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Automation bias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4686300" y="411480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Operators trust AI recommendations even when trained to verify, especially under time pressure.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092440" y="233172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412480" y="2651760"/>
            <a:ext cx="685800" cy="685800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492" y="2747772"/>
            <a:ext cx="493776" cy="4937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12480" y="352044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performance drift</a:t>
            </a:r>
            <a:endParaRPr lang="en-US" sz="1650" dirty="0"/>
          </a:p>
        </p:txBody>
      </p:sp>
      <p:sp>
        <p:nvSpPr>
          <p:cNvPr id="19" name="Text 14"/>
          <p:cNvSpPr/>
          <p:nvPr/>
        </p:nvSpPr>
        <p:spPr>
          <a:xfrm>
            <a:off x="8412480" y="411480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can degrade after fielding as real-world conditions diverge from training data.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474720"/>
            <a:ext cx="5486400" cy="5486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3  ·  CRITICAL SEVERITY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Leakage &amp; Classification Spillage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information escaping approved boundaries through training or inference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594360" cy="59436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90" y="2597810"/>
            <a:ext cx="427939" cy="42793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2496312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Aggregation risk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417320" y="2843784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EB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many unclassified data points can let a model infer a classified or CUI-level picture no single input revealed.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40080" y="3611880"/>
            <a:ext cx="594360" cy="59436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90" y="3695090"/>
            <a:ext cx="427939" cy="42793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17320" y="3593592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 memorization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1417320" y="3941064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EB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Fine-tuned models can retain and later surface sensitive inputs they were trained on.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4709160"/>
            <a:ext cx="594360" cy="594360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290" y="4792370"/>
            <a:ext cx="427939" cy="42793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417320" y="4690872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inference exposure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1417320" y="5038344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EB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Queries sent to cloud or third-party model endpoints can leave authorized data boundaries entirely.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915400" y="2514600"/>
            <a:ext cx="2606040" cy="3337560"/>
          </a:xfrm>
          <a:prstGeom prst="roundRect">
            <a:avLst>
              <a:gd name="adj" fmla="val 3509"/>
            </a:avLst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9144000" y="27432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9144000" y="3108960"/>
            <a:ext cx="21488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D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leaked training set can expose years of accumulated program data in one incident.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4  ·  HIGH SEVERITY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Adversary AI Advancement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Competitors are turning the same technology against the DIB and AI lowers the technical bar of entry for criminals</a:t>
            </a:r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3F4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258568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51" y="2345619"/>
            <a:ext cx="447690" cy="4476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94560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and near-peer investment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737360" y="2532888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 nations are funding AI fast enough to narrow the DIB's traditional technology lead.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40080" y="3145536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3F4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14400" y="3300984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51" y="3388035"/>
            <a:ext cx="447690" cy="44769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737360" y="3236976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AI-enabled targeting of the DIB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737360" y="3575304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Adversaries, both criminal and state sponsored, use AI to scale reconnaissance and social engineering, such as deep fakes, against contractor personnel.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40080" y="4187952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3F4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914400" y="4343400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451" y="4430451"/>
            <a:ext cx="447690" cy="44769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737360" y="4279392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 speed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1737360" y="4617720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Adversaries unconstrained by the same assurance and compliance processes can field capability faster.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40080" y="5230368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3F4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914400" y="5385816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51" y="5472867"/>
            <a:ext cx="447690" cy="44769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737360" y="5321808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AI-discovered zero-days &amp; CVE chaining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1737360" y="5660136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Frontier models can uncover previously unknown software vulnerabilities and chain multiple lower-severity CVEs into high-impact exploits.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0A13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331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5  ·  HIGH SEVERITY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Adversarial Manipulation &amp; Data Poisoning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 attacks that corrupt a model's training or fielded behavior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10312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2258568"/>
            <a:ext cx="621792" cy="621792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51" y="2345619"/>
            <a:ext cx="447690" cy="44769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37360" y="2194560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poisoning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737360" y="2532888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Corrupted training data can silently degrade or backdoor a model before it's ever fielded.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40080" y="3145536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14400" y="3300984"/>
            <a:ext cx="621792" cy="621792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51" y="3388035"/>
            <a:ext cx="447690" cy="44769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737360" y="3236976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Evasion attacks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1737360" y="3575304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Carefully crafted inputs cause a fielded model to misclassify without tripping obvious alarms.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40080" y="4187952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914400" y="4343400"/>
            <a:ext cx="621792" cy="621792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451" y="4430451"/>
            <a:ext cx="447690" cy="44769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737360" y="4279392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injection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737360" y="4617720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 hidden inside ingested documents can hijack an LLM's intended behavior.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640080" y="5230368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914400" y="5385816"/>
            <a:ext cx="621792" cy="621792"/>
          </a:xfrm>
          <a:prstGeom prst="ellipse">
            <a:avLst/>
          </a:prstGeom>
          <a:solidFill>
            <a:srgbClr val="1C3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51" y="5472867"/>
            <a:ext cx="447690" cy="44769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737360" y="5321808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Binary reverse engineering for zero-days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1737360" y="5660136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reverse engineering of compiled application binaries can uncover exploitable flaws without access to the original source code.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9EC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8A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6  ·  HIGH SEVERITY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B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Third-Party &amp; Supply Chain Dependency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systems inherit risk from components the DIB doesn't fully control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015092"/>
            <a:ext cx="10984330" cy="9144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182548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51" y="2269599"/>
            <a:ext cx="447690" cy="4476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081964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Unclear component provenance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737360" y="2447724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hardware, open-source libraries, and pretrained models often carry murky origins.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40080" y="3141030"/>
            <a:ext cx="10984330" cy="9144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14400" y="3294838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51" y="3381889"/>
            <a:ext cx="447690" cy="44769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737360" y="3194254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lock-in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1737360" y="3560014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Dependence on a single commercial model provider creates a single point of failure and lost negotiating leverage.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Leidos  |  AI Risk in the Defense Industrial Base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4712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22" name="Shape 11"/>
          <p:cNvSpPr/>
          <p:nvPr/>
        </p:nvSpPr>
        <p:spPr>
          <a:xfrm>
            <a:off x="640080" y="4321562"/>
            <a:ext cx="10984330" cy="9144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2"/>
          <p:cNvSpPr/>
          <p:nvPr/>
        </p:nvSpPr>
        <p:spPr>
          <a:xfrm>
            <a:off x="914400" y="4495842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451" y="4582893"/>
            <a:ext cx="447690" cy="447690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1737360" y="4395258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model internals</a:t>
            </a:r>
            <a:endParaRPr lang="en-US" sz="1450" dirty="0"/>
          </a:p>
        </p:txBody>
      </p:sp>
      <p:sp>
        <p:nvSpPr>
          <p:cNvPr id="26" name="Text 14"/>
          <p:cNvSpPr/>
          <p:nvPr/>
        </p:nvSpPr>
        <p:spPr>
          <a:xfrm>
            <a:off x="1737360" y="4761018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commercial models resist full audit for embedded risk before deployment.</a:t>
            </a:r>
            <a:endParaRPr lang="en-US" sz="1200" dirty="0"/>
          </a:p>
        </p:txBody>
      </p:sp>
      <p:sp>
        <p:nvSpPr>
          <p:cNvPr id="27" name="Shape 11">
            <a:extLst>
              <a:ext uri="{FF2B5EF4-FFF2-40B4-BE49-F238E27FC236}">
                <a16:creationId xmlns:a16="http://schemas.microsoft.com/office/drawing/2014/main" id="{FEF658D6-D3C4-4514-3E04-39ED906EC871}"/>
              </a:ext>
            </a:extLst>
          </p:cNvPr>
          <p:cNvSpPr/>
          <p:nvPr/>
        </p:nvSpPr>
        <p:spPr>
          <a:xfrm>
            <a:off x="656000" y="5415659"/>
            <a:ext cx="10984330" cy="9144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12">
            <a:extLst>
              <a:ext uri="{FF2B5EF4-FFF2-40B4-BE49-F238E27FC236}">
                <a16:creationId xmlns:a16="http://schemas.microsoft.com/office/drawing/2014/main" id="{F00D4CB6-3B02-1F2B-7C90-82F034DC8DDE}"/>
              </a:ext>
            </a:extLst>
          </p:cNvPr>
          <p:cNvSpPr/>
          <p:nvPr/>
        </p:nvSpPr>
        <p:spPr>
          <a:xfrm>
            <a:off x="930320" y="5589939"/>
            <a:ext cx="621792" cy="621792"/>
          </a:xfrm>
          <a:prstGeom prst="ellipse">
            <a:avLst/>
          </a:prstGeom>
          <a:solidFill>
            <a:srgbClr val="0F1B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6D8E408D-D153-C877-B601-0D867CED1297}"/>
              </a:ext>
            </a:extLst>
          </p:cNvPr>
          <p:cNvSpPr/>
          <p:nvPr/>
        </p:nvSpPr>
        <p:spPr>
          <a:xfrm>
            <a:off x="1753280" y="5489355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 Poverty Line increases</a:t>
            </a:r>
            <a:endParaRPr lang="en-US" sz="1450" dirty="0"/>
          </a:p>
        </p:txBody>
      </p:sp>
      <p:sp>
        <p:nvSpPr>
          <p:cNvPr id="31" name="Text 14">
            <a:extLst>
              <a:ext uri="{FF2B5EF4-FFF2-40B4-BE49-F238E27FC236}">
                <a16:creationId xmlns:a16="http://schemas.microsoft.com/office/drawing/2014/main" id="{AD5C201E-C610-D249-1CDE-0C3E89DA1D6F}"/>
              </a:ext>
            </a:extLst>
          </p:cNvPr>
          <p:cNvSpPr/>
          <p:nvPr/>
        </p:nvSpPr>
        <p:spPr>
          <a:xfrm>
            <a:off x="1753279" y="5855115"/>
            <a:ext cx="987113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SMBs, now even large businesses, lack access to the latest models, leaving them disadvantaged against state-sponsored attackers for vulnerability remediation</a:t>
            </a:r>
            <a:endParaRPr lang="en-US" sz="1200" dirty="0"/>
          </a:p>
        </p:txBody>
      </p:sp>
      <p:pic>
        <p:nvPicPr>
          <p:cNvPr id="34" name="Graphic 33" descr="Box trolley with solid fill">
            <a:extLst>
              <a:ext uri="{FF2B5EF4-FFF2-40B4-BE49-F238E27FC236}">
                <a16:creationId xmlns:a16="http://schemas.microsoft.com/office/drawing/2014/main" id="{D0C85BC9-68CE-4F72-26BB-9AD888FBEF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3097" y="5566672"/>
            <a:ext cx="619015" cy="6190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1563</Words>
  <Application>Microsoft Office PowerPoint</Application>
  <PresentationFormat>Widescreen</PresentationFormat>
  <Paragraphs>214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Risks of AI for the Defense Industrial Base</dc:title>
  <dc:subject>PptxGenJS Presentation</dc:subject>
  <dc:creator>Leidos</dc:creator>
  <cp:lastModifiedBy>Williamson, JR [US-US]</cp:lastModifiedBy>
  <cp:revision>3</cp:revision>
  <dcterms:created xsi:type="dcterms:W3CDTF">2026-07-06T00:40:29Z</dcterms:created>
  <dcterms:modified xsi:type="dcterms:W3CDTF">2026-07-07T03:11:48Z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968a81f-7ed4-4faa-9408-9652e001dd96_Enabled">
    <vt:lpwstr>true</vt:lpwstr>
  </property>
  <property fmtid="{D5CDD505-2E9C-101B-9397-08002B2CF9AE}" pid="3" name="MSIP_Label_c968a81f-7ed4-4faa-9408-9652e001dd96_SetDate">
    <vt:lpwstr>2026-07-06T00:42:46Z</vt:lpwstr>
  </property>
  <property fmtid="{D5CDD505-2E9C-101B-9397-08002B2CF9AE}" pid="4" name="MSIP_Label_c968a81f-7ed4-4faa-9408-9652e001dd96_Method">
    <vt:lpwstr>Privileged</vt:lpwstr>
  </property>
  <property fmtid="{D5CDD505-2E9C-101B-9397-08002B2CF9AE}" pid="5" name="MSIP_Label_c968a81f-7ed4-4faa-9408-9652e001dd96_Name">
    <vt:lpwstr>Unrestricted</vt:lpwstr>
  </property>
  <property fmtid="{D5CDD505-2E9C-101B-9397-08002B2CF9AE}" pid="6" name="MSIP_Label_c968a81f-7ed4-4faa-9408-9652e001dd96_SiteId">
    <vt:lpwstr>b64da4ac-e800-4cfc-8931-e607f720a1b8</vt:lpwstr>
  </property>
  <property fmtid="{D5CDD505-2E9C-101B-9397-08002B2CF9AE}" pid="7" name="MSIP_Label_c968a81f-7ed4-4faa-9408-9652e001dd96_ActionId">
    <vt:lpwstr>612f0118-600f-4930-ba14-3bf8386ab00a</vt:lpwstr>
  </property>
  <property fmtid="{D5CDD505-2E9C-101B-9397-08002B2CF9AE}" pid="8" name="MSIP_Label_c968a81f-7ed4-4faa-9408-9652e001dd96_ContentBits">
    <vt:lpwstr>0</vt:lpwstr>
  </property>
  <property fmtid="{D5CDD505-2E9C-101B-9397-08002B2CF9AE}" pid="9" name="MSIP_Label_c968a81f-7ed4-4faa-9408-9652e001dd96_Tag">
    <vt:lpwstr>10, 0, 1, 1</vt:lpwstr>
  </property>
  <property fmtid="{D5CDD505-2E9C-101B-9397-08002B2CF9AE}" pid="10" name="MSIP_Label_a8646e0b-a435-48bd-bb2e-6a777753dede_Enabled">
    <vt:lpwstr>true</vt:lpwstr>
  </property>
  <property fmtid="{D5CDD505-2E9C-101B-9397-08002B2CF9AE}" pid="11" name="MSIP_Label_a8646e0b-a435-48bd-bb2e-6a777753dede_SetDate">
    <vt:lpwstr>2026-07-06T19:43:56Z</vt:lpwstr>
  </property>
  <property fmtid="{D5CDD505-2E9C-101B-9397-08002B2CF9AE}" pid="12" name="MSIP_Label_a8646e0b-a435-48bd-bb2e-6a777753dede_Method">
    <vt:lpwstr>Privileged</vt:lpwstr>
  </property>
  <property fmtid="{D5CDD505-2E9C-101B-9397-08002B2CF9AE}" pid="13" name="MSIP_Label_a8646e0b-a435-48bd-bb2e-6a777753dede_Name">
    <vt:lpwstr>Unrestricted</vt:lpwstr>
  </property>
  <property fmtid="{D5CDD505-2E9C-101B-9397-08002B2CF9AE}" pid="14" name="MSIP_Label_a8646e0b-a435-48bd-bb2e-6a777753dede_SiteId">
    <vt:lpwstr>ba488c5e-f105-4a2b-a8b1-b57b26a44117</vt:lpwstr>
  </property>
  <property fmtid="{D5CDD505-2E9C-101B-9397-08002B2CF9AE}" pid="15" name="MSIP_Label_a8646e0b-a435-48bd-bb2e-6a777753dede_ActionId">
    <vt:lpwstr>d5b356bc-4979-45f2-bdd4-41a4b4830c62</vt:lpwstr>
  </property>
  <property fmtid="{D5CDD505-2E9C-101B-9397-08002B2CF9AE}" pid="16" name="MSIP_Label_a8646e0b-a435-48bd-bb2e-6a777753dede_ContentBits">
    <vt:lpwstr>0</vt:lpwstr>
  </property>
  <property fmtid="{D5CDD505-2E9C-101B-9397-08002B2CF9AE}" pid="17" name="MSIP_Label_a8646e0b-a435-48bd-bb2e-6a777753dede_Tag">
    <vt:lpwstr>10, 0, 1, 1</vt:lpwstr>
  </property>
</Properties>
</file>