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1301"/>
  </p:normalViewPr>
  <p:slideViewPr>
    <p:cSldViewPr snapToGrid="0" snapToObjects="1">
      <p:cViewPr varScale="1">
        <p:scale>
          <a:sx n="119" d="100"/>
          <a:sy n="119" d="100"/>
        </p:scale>
        <p:origin x="1374" y="96"/>
      </p:cViewPr>
      <p:guideLst/>
    </p:cSldViewPr>
  </p:slid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836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Emphasize that this is a sector-level discussion for ISA, not a Mastercard operating update. The value of financial services is trust at scale: trust in identity, trust in transactions, and trust in resilience of the ecosystem.</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thesis very clear. AI is not only a technical control issue. The financial sector needs policy that aligns incentives so secure AI adoption is the rational path. This complements ISA's cyber economics framing.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landscape slide. Keep examples sector-level. It is safe to say AI can improve defense and compliance, but the same capabilities can also be used by attackers and can increase concentration risk when everyone relies on the same providers or models.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board-governance slide. Tie to NACD-ISA handbook logic: directors do not need to become model engineers, but they do need management to present evidence in business terms. The key phrase is evidence, not promises.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translates the request from ISA: how should the government-industry relationship be restructured? Suggested answer: create incentives and evidence standards. Use regulatory certainty carefully - it should be earned through demonstrated controls, not a free pass.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ISA as a translator and convener. ISA does not need to become a technical standards body. Its unique lane is board governance, cyber economics, public-private incentives, and consensus across sectors.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inviting discussion rather than over-prescribing. These questions match Larry Clinton's stated objective: tee up a board conversation that contributes to ISA's three-year plan.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Backup slide. Use this if asked for sources or assumptions. The memo contains a fuller speaker prep track and suggested Q&amp;A.</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EF"/>
        </a:solidFill>
        <a:effectLst/>
      </p:bgPr>
    </p:bg>
    <p:spTree>
      <p:nvGrpSpPr>
        <p:cNvPr id="1" name=""/>
        <p:cNvGrpSpPr/>
        <p:nvPr/>
      </p:nvGrpSpPr>
      <p:grpSpPr>
        <a:xfrm>
          <a:off x="0" y="0"/>
          <a:ext cx="0" cy="0"/>
          <a:chOff x="0" y="0"/>
          <a:chExt cx="0" cy="0"/>
        </a:xfrm>
      </p:grpSpPr>
      <p:pic>
        <p:nvPicPr>
          <p:cNvPr id="2" name="Image 0" descr="/mnt/data/mc_ppt_media/ppt/media/image3.jpg"/>
          <p:cNvPicPr>
            <a:picLocks noChangeAspect="1"/>
          </p:cNvPicPr>
          <p:nvPr/>
        </p:nvPicPr>
        <p:blipFill>
          <a:blip r:embed="rId3"/>
          <a:stretch>
            <a:fillRect/>
          </a:stretch>
        </p:blipFill>
        <p:spPr>
          <a:xfrm>
            <a:off x="0" y="0"/>
            <a:ext cx="9144000" cy="5143500"/>
          </a:xfrm>
          <a:prstGeom prst="rect">
            <a:avLst/>
          </a:prstGeom>
        </p:spPr>
      </p:pic>
      <p:pic>
        <p:nvPicPr>
          <p:cNvPr id="3" name="Image 1" descr="/mnt/data/mc_ppt_media/ppt/media/image1.png"/>
          <p:cNvPicPr>
            <a:picLocks noChangeAspect="1"/>
          </p:cNvPicPr>
          <p:nvPr/>
        </p:nvPicPr>
        <p:blipFill>
          <a:blip r:embed="rId4"/>
          <a:stretch>
            <a:fillRect/>
          </a:stretch>
        </p:blipFill>
        <p:spPr>
          <a:xfrm>
            <a:off x="438912" y="320424"/>
            <a:ext cx="274320" cy="182112"/>
          </a:xfrm>
          <a:prstGeom prst="rect">
            <a:avLst/>
          </a:prstGeom>
        </p:spPr>
      </p:pic>
      <p:sp>
        <p:nvSpPr>
          <p:cNvPr id="4" name="Text 0"/>
          <p:cNvSpPr/>
          <p:nvPr/>
        </p:nvSpPr>
        <p:spPr>
          <a:xfrm>
            <a:off x="438912" y="1298448"/>
            <a:ext cx="4343400" cy="420624"/>
          </a:xfrm>
          <a:prstGeom prst="rect">
            <a:avLst/>
          </a:prstGeom>
          <a:noFill/>
          <a:ln/>
        </p:spPr>
        <p:txBody>
          <a:bodyPr wrap="square" lIns="0" tIns="0" rIns="0" bIns="0" rtlCol="0" anchor="t">
            <a:normAutofit/>
          </a:bodyPr>
          <a:lstStyle/>
          <a:p>
            <a:pPr marL="0" indent="0" algn="l">
              <a:buNone/>
            </a:pPr>
            <a:r>
              <a:rPr lang="en-US" sz="2500" b="1" dirty="0">
                <a:solidFill>
                  <a:srgbClr val="141413"/>
                </a:solidFill>
                <a:latin typeface="Aptos Display" pitchFamily="34" charset="0"/>
                <a:ea typeface="Aptos Display" pitchFamily="34" charset="-122"/>
                <a:cs typeface="Aptos Display" pitchFamily="34" charset="-120"/>
              </a:rPr>
              <a:t>AI in financial services</a:t>
            </a:r>
            <a:endParaRPr lang="en-US" sz="2500" dirty="0"/>
          </a:p>
        </p:txBody>
      </p:sp>
      <p:sp>
        <p:nvSpPr>
          <p:cNvPr id="5" name="Text 1"/>
          <p:cNvSpPr/>
          <p:nvPr/>
        </p:nvSpPr>
        <p:spPr>
          <a:xfrm>
            <a:off x="438912" y="1783080"/>
            <a:ext cx="4114800" cy="384048"/>
          </a:xfrm>
          <a:prstGeom prst="rect">
            <a:avLst/>
          </a:prstGeom>
          <a:noFill/>
          <a:ln/>
        </p:spPr>
        <p:txBody>
          <a:bodyPr wrap="square" lIns="0" tIns="0" rIns="0" bIns="0" rtlCol="0" anchor="t">
            <a:normAutofit/>
          </a:bodyPr>
          <a:lstStyle/>
          <a:p>
            <a:pPr marL="0" indent="0" algn="l">
              <a:buNone/>
            </a:pPr>
            <a:r>
              <a:rPr lang="en-US" sz="2000" dirty="0">
                <a:solidFill>
                  <a:srgbClr val="FF5F00"/>
                </a:solidFill>
                <a:latin typeface="Aptos Display" pitchFamily="34" charset="0"/>
                <a:ea typeface="Aptos Display" pitchFamily="34" charset="-122"/>
                <a:cs typeface="Aptos Display" pitchFamily="34" charset="-120"/>
              </a:rPr>
              <a:t>Secure innovation at network speed</a:t>
            </a:r>
            <a:endParaRPr lang="en-US" sz="2000" dirty="0"/>
          </a:p>
        </p:txBody>
      </p:sp>
      <p:sp>
        <p:nvSpPr>
          <p:cNvPr id="6" name="Text 2"/>
          <p:cNvSpPr/>
          <p:nvPr/>
        </p:nvSpPr>
        <p:spPr>
          <a:xfrm>
            <a:off x="457200" y="2907792"/>
            <a:ext cx="3200400" cy="164592"/>
          </a:xfrm>
          <a:prstGeom prst="rect">
            <a:avLst/>
          </a:prstGeom>
          <a:noFill/>
          <a:ln/>
        </p:spPr>
        <p:txBody>
          <a:bodyPr wrap="square" lIns="0" tIns="0" rIns="0" bIns="0" rtlCol="0" anchor="t">
            <a:normAutofit/>
          </a:bodyPr>
          <a:lstStyle/>
          <a:p>
            <a:pPr marL="0" indent="0" algn="l">
              <a:buNone/>
            </a:pPr>
            <a:r>
              <a:rPr lang="en-US" sz="820" b="1" dirty="0">
                <a:solidFill>
                  <a:srgbClr val="66625C"/>
                </a:solidFill>
                <a:latin typeface="Aptos" pitchFamily="34" charset="0"/>
                <a:ea typeface="Aptos" pitchFamily="34" charset="-122"/>
                <a:cs typeface="Aptos" pitchFamily="34" charset="-120"/>
              </a:rPr>
              <a:t>ISA Board meeting  |  July 7, 2026</a:t>
            </a:r>
            <a:endParaRPr lang="en-US" sz="820" dirty="0"/>
          </a:p>
        </p:txBody>
      </p:sp>
      <p:sp>
        <p:nvSpPr>
          <p:cNvPr id="7" name="Text 3"/>
          <p:cNvSpPr/>
          <p:nvPr/>
        </p:nvSpPr>
        <p:spPr>
          <a:xfrm>
            <a:off x="457200" y="3246120"/>
            <a:ext cx="3474720" cy="566928"/>
          </a:xfrm>
          <a:prstGeom prst="rect">
            <a:avLst/>
          </a:prstGeom>
          <a:noFill/>
          <a:ln/>
        </p:spPr>
        <p:txBody>
          <a:bodyPr wrap="square" lIns="0" tIns="0" rIns="0" bIns="0" rtlCol="0" anchor="t">
            <a:normAutofit/>
          </a:bodyPr>
          <a:lstStyle/>
          <a:p>
            <a:pPr marL="0" indent="0" algn="l">
              <a:buNone/>
            </a:pPr>
            <a:r>
              <a:rPr lang="en-US" sz="1050" dirty="0">
                <a:solidFill>
                  <a:srgbClr val="141413"/>
                </a:solidFill>
                <a:latin typeface="Aptos" pitchFamily="34" charset="0"/>
                <a:ea typeface="Aptos" pitchFamily="34" charset="-122"/>
                <a:cs typeface="Aptos" pitchFamily="34" charset="-120"/>
              </a:rPr>
              <a:t>Jon Brickey</a:t>
            </a:r>
            <a:endParaRPr lang="en-US" sz="1050" dirty="0"/>
          </a:p>
          <a:p>
            <a:pPr marL="0" indent="0" algn="l">
              <a:buNone/>
            </a:pPr>
            <a:r>
              <a:rPr lang="en-US" sz="1050" dirty="0">
                <a:solidFill>
                  <a:srgbClr val="141413"/>
                </a:solidFill>
                <a:latin typeface="Aptos" pitchFamily="34" charset="0"/>
                <a:ea typeface="Aptos" pitchFamily="34" charset="-122"/>
                <a:cs typeface="Aptos" pitchFamily="34" charset="-120"/>
              </a:rPr>
              <a:t>Senior Vice President, Cybersecurity Evangelist</a:t>
            </a:r>
            <a:endParaRPr lang="en-US" sz="1050" dirty="0"/>
          </a:p>
          <a:p>
            <a:pPr marL="0" indent="0" algn="l">
              <a:buNone/>
            </a:pPr>
            <a:r>
              <a:rPr lang="en-US" sz="1050" dirty="0">
                <a:solidFill>
                  <a:srgbClr val="141413"/>
                </a:solidFill>
                <a:latin typeface="Aptos" pitchFamily="34" charset="0"/>
                <a:ea typeface="Aptos" pitchFamily="34" charset="-122"/>
                <a:cs typeface="Aptos" pitchFamily="34" charset="-120"/>
              </a:rPr>
              <a:t>SHIELD Program Owner</a:t>
            </a:r>
            <a:endParaRPr lang="en-US" sz="1050" dirty="0"/>
          </a:p>
        </p:txBody>
      </p:sp>
      <p:sp>
        <p:nvSpPr>
          <p:cNvPr id="8" name="Text 4"/>
          <p:cNvSpPr/>
          <p:nvPr/>
        </p:nvSpPr>
        <p:spPr>
          <a:xfrm>
            <a:off x="457200" y="4096512"/>
            <a:ext cx="3621024" cy="228600"/>
          </a:xfrm>
          <a:prstGeom prst="rect">
            <a:avLst/>
          </a:prstGeom>
          <a:noFill/>
          <a:ln/>
        </p:spPr>
        <p:txBody>
          <a:bodyPr wrap="square" lIns="0" tIns="0" rIns="0" bIns="0" rtlCol="0" anchor="t">
            <a:normAutofit/>
          </a:bodyPr>
          <a:lstStyle/>
          <a:p>
            <a:pPr marL="0" indent="0" algn="l">
              <a:buNone/>
            </a:pPr>
            <a:r>
              <a:rPr lang="en-US" sz="1050" b="1" dirty="0">
                <a:solidFill>
                  <a:srgbClr val="141413"/>
                </a:solidFill>
                <a:latin typeface="Aptos" pitchFamily="34" charset="0"/>
                <a:ea typeface="Aptos" pitchFamily="34" charset="-122"/>
                <a:cs typeface="Aptos" pitchFamily="34" charset="-120"/>
              </a:rPr>
              <a:t>Purpose: tee up board discussion for ISA’s three-year plan.</a:t>
            </a:r>
            <a:endParaRPr lang="en-US" sz="1050" dirty="0"/>
          </a:p>
        </p:txBody>
      </p:sp>
      <p:pic>
        <p:nvPicPr>
          <p:cNvPr id="9" name="Image 2" descr="/mnt/data/mc_ppt_media/ppt/media/image1.png"/>
          <p:cNvPicPr>
            <a:picLocks noChangeAspect="1"/>
          </p:cNvPicPr>
          <p:nvPr/>
        </p:nvPicPr>
        <p:blipFill>
          <a:blip r:embed="rId4"/>
          <a:stretch>
            <a:fillRect/>
          </a:stretch>
        </p:blipFill>
        <p:spPr>
          <a:xfrm>
            <a:off x="104635" y="4873752"/>
            <a:ext cx="247930" cy="164592"/>
          </a:xfrm>
          <a:prstGeom prst="rect">
            <a:avLst/>
          </a:prstGeom>
        </p:spPr>
      </p:pic>
      <p:sp>
        <p:nvSpPr>
          <p:cNvPr id="10" name="Text 5"/>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8C8880"/>
                </a:solidFill>
                <a:latin typeface="Aptos" pitchFamily="34" charset="0"/>
                <a:ea typeface="Aptos" pitchFamily="34" charset="-122"/>
                <a:cs typeface="Aptos" pitchFamily="34" charset="-120"/>
              </a:rPr>
              <a:t>© 2026 Mastercard. Proprietary and Confidential</a:t>
            </a:r>
            <a:endParaRPr lang="en-US" sz="580" dirty="0"/>
          </a:p>
        </p:txBody>
      </p:sp>
      <p:sp>
        <p:nvSpPr>
          <p:cNvPr id="11" name="Text 6"/>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8C8880"/>
                </a:solidFill>
                <a:latin typeface="Aptos" pitchFamily="34" charset="0"/>
                <a:ea typeface="Aptos" pitchFamily="34" charset="-122"/>
                <a:cs typeface="Aptos" pitchFamily="34" charset="-120"/>
              </a:rPr>
              <a:t>1</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EF"/>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66625C"/>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5486400" cy="685800"/>
          </a:xfrm>
          <a:prstGeom prst="rect">
            <a:avLst/>
          </a:prstGeom>
          <a:noFill/>
          <a:ln/>
        </p:spPr>
        <p:txBody>
          <a:bodyPr wrap="square" lIns="0" tIns="0" rIns="0" bIns="0" rtlCol="0" anchor="ctr">
            <a:normAutofit/>
          </a:bodyPr>
          <a:lstStyle/>
          <a:p>
            <a:pPr marL="0" indent="0">
              <a:buNone/>
            </a:pPr>
            <a:r>
              <a:rPr lang="en-US" sz="2400" b="1" dirty="0">
                <a:solidFill>
                  <a:srgbClr val="141413"/>
                </a:solidFill>
                <a:latin typeface="Aptos Display" pitchFamily="34" charset="0"/>
                <a:ea typeface="Aptos Display" pitchFamily="34" charset="-122"/>
                <a:cs typeface="Aptos Display" pitchFamily="34" charset="-120"/>
              </a:rPr>
              <a:t>The core issue is risk economics</a:t>
            </a:r>
            <a:endParaRPr lang="en-US" sz="2400" dirty="0"/>
          </a:p>
        </p:txBody>
      </p:sp>
      <p:sp>
        <p:nvSpPr>
          <p:cNvPr id="4" name="Text 2"/>
          <p:cNvSpPr/>
          <p:nvPr/>
        </p:nvSpPr>
        <p:spPr>
          <a:xfrm>
            <a:off x="457200" y="1335024"/>
            <a:ext cx="6035040" cy="256032"/>
          </a:xfrm>
          <a:prstGeom prst="rect">
            <a:avLst/>
          </a:prstGeom>
          <a:noFill/>
          <a:ln/>
        </p:spPr>
        <p:txBody>
          <a:bodyPr wrap="square" lIns="0" tIns="0" rIns="0" bIns="0" rtlCol="0" anchor="ctr">
            <a:normAutofit/>
          </a:bodyPr>
          <a:lstStyle/>
          <a:p>
            <a:pPr marL="0" indent="0">
              <a:buNone/>
            </a:pPr>
            <a:r>
              <a:rPr lang="en-US" sz="1150" dirty="0">
                <a:solidFill>
                  <a:srgbClr val="66625C"/>
                </a:solidFill>
                <a:latin typeface="Aptos" pitchFamily="34" charset="0"/>
                <a:ea typeface="Aptos" pitchFamily="34" charset="-122"/>
                <a:cs typeface="Aptos" pitchFamily="34" charset="-120"/>
              </a:rPr>
              <a:t>AI does not just add a new technology layer; it changes incentives, speed, and blast radius.</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8C8880"/>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8C8880"/>
                </a:solidFill>
                <a:latin typeface="Aptos" pitchFamily="34" charset="0"/>
                <a:ea typeface="Aptos" pitchFamily="34" charset="-122"/>
                <a:cs typeface="Aptos" pitchFamily="34" charset="-120"/>
              </a:rPr>
              <a:t>2</a:t>
            </a:r>
            <a:endParaRPr lang="en-US" sz="650" dirty="0"/>
          </a:p>
        </p:txBody>
      </p:sp>
      <p:sp>
        <p:nvSpPr>
          <p:cNvPr id="8" name="Text 5"/>
          <p:cNvSpPr/>
          <p:nvPr/>
        </p:nvSpPr>
        <p:spPr>
          <a:xfrm>
            <a:off x="640080" y="1874520"/>
            <a:ext cx="3429000" cy="804672"/>
          </a:xfrm>
          <a:prstGeom prst="rect">
            <a:avLst/>
          </a:prstGeom>
          <a:noFill/>
          <a:ln/>
        </p:spPr>
        <p:txBody>
          <a:bodyPr wrap="square" lIns="0" tIns="0" rIns="0" bIns="0" rtlCol="0" anchor="t">
            <a:normAutofit fontScale="85000" lnSpcReduction="10000"/>
          </a:bodyPr>
          <a:lstStyle/>
          <a:p>
            <a:pPr marL="0" indent="0" algn="l">
              <a:buNone/>
            </a:pPr>
            <a:r>
              <a:rPr lang="en-US" sz="1800" b="1" dirty="0">
                <a:solidFill>
                  <a:srgbClr val="141413"/>
                </a:solidFill>
                <a:latin typeface="Aptos Display" pitchFamily="34" charset="0"/>
                <a:ea typeface="Aptos Display" pitchFamily="34" charset="-122"/>
                <a:cs typeface="Aptos Display" pitchFamily="34" charset="-120"/>
              </a:rPr>
              <a:t>Financial services has always treated cyber as a trust issue. AI turns that trust issue into an ecosystem risk question.</a:t>
            </a:r>
            <a:endParaRPr lang="en-US" sz="1800" dirty="0"/>
          </a:p>
        </p:txBody>
      </p:sp>
      <p:sp>
        <p:nvSpPr>
          <p:cNvPr id="9" name="Text 6"/>
          <p:cNvSpPr/>
          <p:nvPr/>
        </p:nvSpPr>
        <p:spPr>
          <a:xfrm>
            <a:off x="4672584" y="1847088"/>
            <a:ext cx="1115568" cy="1115568"/>
          </a:xfrm>
          <a:prstGeom prst="ellipse">
            <a:avLst/>
          </a:prstGeom>
          <a:solidFill>
            <a:srgbClr val="FFE2C2"/>
          </a:solidFill>
          <a:ln w="13970">
            <a:solidFill>
              <a:srgbClr val="FF5F00"/>
            </a:solidFill>
          </a:ln>
        </p:spPr>
        <p:txBody>
          <a:bodyPr wrap="square" lIns="1270" tIns="1270" rIns="1270" bIns="1270" rtlCol="0" anchor="ctr">
            <a:normAutofit/>
          </a:bodyPr>
          <a:lstStyle/>
          <a:p>
            <a:pPr marL="0" indent="0" algn="ctr">
              <a:buNone/>
            </a:pPr>
            <a:r>
              <a:rPr lang="en-US" sz="830" b="1" dirty="0">
                <a:solidFill>
                  <a:srgbClr val="141413"/>
                </a:solidFill>
                <a:latin typeface="Aptos" pitchFamily="34" charset="0"/>
                <a:ea typeface="Aptos" pitchFamily="34" charset="-122"/>
                <a:cs typeface="Aptos" pitchFamily="34" charset="-120"/>
              </a:rPr>
              <a:t>Speed</a:t>
            </a:r>
            <a:endParaRPr lang="en-US" sz="830" b="1" dirty="0"/>
          </a:p>
          <a:p>
            <a:pPr marL="0" indent="0" algn="ctr">
              <a:buNone/>
            </a:pPr>
            <a:r>
              <a:rPr lang="en-US" sz="830" dirty="0">
                <a:solidFill>
                  <a:srgbClr val="141413"/>
                </a:solidFill>
                <a:latin typeface="Aptos" pitchFamily="34" charset="0"/>
                <a:ea typeface="Aptos" pitchFamily="34" charset="-122"/>
                <a:cs typeface="Aptos" pitchFamily="34" charset="-120"/>
              </a:rPr>
              <a:t>Attack, decision, and remediation windows compress.</a:t>
            </a:r>
            <a:endParaRPr lang="en-US" sz="830" dirty="0"/>
          </a:p>
        </p:txBody>
      </p:sp>
      <p:sp>
        <p:nvSpPr>
          <p:cNvPr id="10" name="Text 7"/>
          <p:cNvSpPr/>
          <p:nvPr/>
        </p:nvSpPr>
        <p:spPr>
          <a:xfrm>
            <a:off x="6071616" y="1847088"/>
            <a:ext cx="1115568" cy="1115568"/>
          </a:xfrm>
          <a:prstGeom prst="ellipse">
            <a:avLst/>
          </a:prstGeom>
          <a:solidFill>
            <a:srgbClr val="FFF0C9"/>
          </a:solidFill>
          <a:ln w="13970">
            <a:solidFill>
              <a:srgbClr val="F79E1B"/>
            </a:solidFill>
          </a:ln>
        </p:spPr>
        <p:txBody>
          <a:bodyPr wrap="square" lIns="1270" tIns="1270" rIns="1270" bIns="1270" rtlCol="0" anchor="ctr">
            <a:normAutofit fontScale="92500" lnSpcReduction="10000"/>
          </a:bodyPr>
          <a:lstStyle/>
          <a:p>
            <a:pPr marL="0" indent="0" algn="ctr">
              <a:buNone/>
            </a:pPr>
            <a:r>
              <a:rPr lang="en-US" sz="830" b="1" dirty="0">
                <a:solidFill>
                  <a:srgbClr val="141413"/>
                </a:solidFill>
                <a:latin typeface="Aptos" pitchFamily="34" charset="0"/>
                <a:ea typeface="Aptos" pitchFamily="34" charset="-122"/>
                <a:cs typeface="Aptos" pitchFamily="34" charset="-120"/>
              </a:rPr>
              <a:t>Scale</a:t>
            </a:r>
            <a:endParaRPr lang="en-US" sz="830" b="1" dirty="0"/>
          </a:p>
          <a:p>
            <a:pPr marL="0" indent="0" algn="ctr">
              <a:buNone/>
            </a:pPr>
            <a:r>
              <a:rPr lang="en-US" sz="830" dirty="0">
                <a:solidFill>
                  <a:srgbClr val="141413"/>
                </a:solidFill>
                <a:latin typeface="Aptos" pitchFamily="34" charset="0"/>
                <a:ea typeface="Aptos" pitchFamily="34" charset="-122"/>
                <a:cs typeface="Aptos" pitchFamily="34" charset="-120"/>
              </a:rPr>
              <a:t>Fraud, social engineering, and defensive automation operate at machine scale.</a:t>
            </a:r>
            <a:endParaRPr lang="en-US" sz="830" dirty="0"/>
          </a:p>
        </p:txBody>
      </p:sp>
      <p:sp>
        <p:nvSpPr>
          <p:cNvPr id="11" name="Text 8"/>
          <p:cNvSpPr/>
          <p:nvPr/>
        </p:nvSpPr>
        <p:spPr>
          <a:xfrm>
            <a:off x="7470648" y="1847088"/>
            <a:ext cx="1115568" cy="1115568"/>
          </a:xfrm>
          <a:prstGeom prst="ellipse">
            <a:avLst/>
          </a:prstGeom>
          <a:solidFill>
            <a:srgbClr val="FFD9DE"/>
          </a:solidFill>
          <a:ln w="13970">
            <a:solidFill>
              <a:srgbClr val="EB001B"/>
            </a:solidFill>
          </a:ln>
        </p:spPr>
        <p:txBody>
          <a:bodyPr wrap="square" lIns="1270" tIns="1270" rIns="1270" bIns="1270" rtlCol="0" anchor="ctr">
            <a:normAutofit/>
          </a:bodyPr>
          <a:lstStyle/>
          <a:p>
            <a:pPr marL="0" indent="0" algn="ctr">
              <a:buNone/>
            </a:pPr>
            <a:r>
              <a:rPr lang="en-US" sz="830" b="1" dirty="0">
                <a:solidFill>
                  <a:srgbClr val="141413"/>
                </a:solidFill>
                <a:latin typeface="Aptos" pitchFamily="34" charset="0"/>
                <a:ea typeface="Aptos" pitchFamily="34" charset="-122"/>
                <a:cs typeface="Aptos" pitchFamily="34" charset="-120"/>
              </a:rPr>
              <a:t>Opacity</a:t>
            </a:r>
            <a:endParaRPr lang="en-US" sz="830" b="1" dirty="0"/>
          </a:p>
          <a:p>
            <a:pPr marL="0" indent="0" algn="ctr">
              <a:buNone/>
            </a:pPr>
            <a:r>
              <a:rPr lang="en-US" sz="830" dirty="0">
                <a:solidFill>
                  <a:srgbClr val="141413"/>
                </a:solidFill>
                <a:latin typeface="Aptos" pitchFamily="34" charset="0"/>
                <a:ea typeface="Aptos" pitchFamily="34" charset="-122"/>
                <a:cs typeface="Aptos" pitchFamily="34" charset="-120"/>
              </a:rPr>
              <a:t>Models, agents, and data flows are harder to explain, audit, and constrain.</a:t>
            </a:r>
            <a:endParaRPr lang="en-US" sz="830" dirty="0"/>
          </a:p>
        </p:txBody>
      </p:sp>
      <p:sp>
        <p:nvSpPr>
          <p:cNvPr id="12" name="Shape 9"/>
          <p:cNvSpPr/>
          <p:nvPr/>
        </p:nvSpPr>
        <p:spPr>
          <a:xfrm>
            <a:off x="4828032" y="3246120"/>
            <a:ext cx="3520440" cy="0"/>
          </a:xfrm>
          <a:prstGeom prst="line">
            <a:avLst/>
          </a:prstGeom>
          <a:noFill/>
          <a:ln w="13970">
            <a:solidFill>
              <a:srgbClr val="B7B3AA"/>
            </a:solidFill>
            <a:prstDash val="solid"/>
          </a:ln>
        </p:spPr>
        <p:txBody>
          <a:bodyPr/>
          <a:lstStyle/>
          <a:p>
            <a:endParaRPr lang="en-US"/>
          </a:p>
        </p:txBody>
      </p:sp>
      <p:sp>
        <p:nvSpPr>
          <p:cNvPr id="13" name="Text 10"/>
          <p:cNvSpPr/>
          <p:nvPr/>
        </p:nvSpPr>
        <p:spPr>
          <a:xfrm>
            <a:off x="4700016" y="3456432"/>
            <a:ext cx="1097280" cy="310896"/>
          </a:xfrm>
          <a:prstGeom prst="roundRect">
            <a:avLst/>
          </a:prstGeom>
          <a:solidFill>
            <a:srgbClr val="EDEBE6"/>
          </a:solidFill>
          <a:ln>
            <a:solidFill>
              <a:srgbClr val="EDEBE6">
                <a:alpha val="0"/>
              </a:srgbClr>
            </a:solidFill>
          </a:ln>
        </p:spPr>
        <p:txBody>
          <a:bodyPr wrap="square" lIns="635" tIns="635" rIns="635" bIns="635" rtlCol="0" anchor="ctr">
            <a:normAutofit/>
          </a:bodyPr>
          <a:lstStyle/>
          <a:p>
            <a:pPr marL="0" indent="0" algn="ctr">
              <a:buNone/>
            </a:pPr>
            <a:r>
              <a:rPr lang="en-US" sz="880" b="1" dirty="0">
                <a:solidFill>
                  <a:srgbClr val="141413"/>
                </a:solidFill>
                <a:latin typeface="Aptos" pitchFamily="34" charset="0"/>
                <a:ea typeface="Aptos" pitchFamily="34" charset="-122"/>
                <a:cs typeface="Aptos" pitchFamily="34" charset="-120"/>
              </a:rPr>
              <a:t>risk created</a:t>
            </a:r>
            <a:endParaRPr lang="en-US" sz="880" dirty="0"/>
          </a:p>
        </p:txBody>
      </p:sp>
      <p:sp>
        <p:nvSpPr>
          <p:cNvPr id="14" name="Text 11"/>
          <p:cNvSpPr/>
          <p:nvPr/>
        </p:nvSpPr>
        <p:spPr>
          <a:xfrm>
            <a:off x="5925312" y="3493008"/>
            <a:ext cx="164592" cy="164592"/>
          </a:xfrm>
          <a:prstGeom prst="rect">
            <a:avLst/>
          </a:prstGeom>
          <a:noFill/>
          <a:ln/>
        </p:spPr>
        <p:txBody>
          <a:bodyPr wrap="square" lIns="0" tIns="0" rIns="0" bIns="0" rtlCol="0" anchor="t">
            <a:normAutofit fontScale="92500" lnSpcReduction="20000"/>
          </a:bodyPr>
          <a:lstStyle/>
          <a:p>
            <a:pPr marL="0" indent="0" algn="ctr">
              <a:buNone/>
            </a:pPr>
            <a:r>
              <a:rPr lang="en-US" sz="1300" b="1" dirty="0">
                <a:solidFill>
                  <a:srgbClr val="FF5F00"/>
                </a:solidFill>
                <a:latin typeface="Aptos" pitchFamily="34" charset="0"/>
                <a:ea typeface="Aptos" pitchFamily="34" charset="-122"/>
                <a:cs typeface="Aptos" pitchFamily="34" charset="-120"/>
              </a:rPr>
              <a:t>+</a:t>
            </a:r>
            <a:endParaRPr lang="en-US" sz="1300" dirty="0"/>
          </a:p>
        </p:txBody>
      </p:sp>
      <p:sp>
        <p:nvSpPr>
          <p:cNvPr id="15" name="Text 12"/>
          <p:cNvSpPr/>
          <p:nvPr/>
        </p:nvSpPr>
        <p:spPr>
          <a:xfrm>
            <a:off x="6217920" y="3456432"/>
            <a:ext cx="1097280" cy="310896"/>
          </a:xfrm>
          <a:prstGeom prst="roundRect">
            <a:avLst/>
          </a:prstGeom>
          <a:solidFill>
            <a:srgbClr val="EDEBE6"/>
          </a:solidFill>
          <a:ln>
            <a:solidFill>
              <a:srgbClr val="EDEBE6">
                <a:alpha val="0"/>
              </a:srgbClr>
            </a:solidFill>
          </a:ln>
        </p:spPr>
        <p:txBody>
          <a:bodyPr wrap="square" lIns="635" tIns="635" rIns="635" bIns="635" rtlCol="0" anchor="ctr">
            <a:normAutofit/>
          </a:bodyPr>
          <a:lstStyle/>
          <a:p>
            <a:pPr marL="0" indent="0" algn="ctr">
              <a:buNone/>
            </a:pPr>
            <a:r>
              <a:rPr lang="en-US" sz="880" b="1" dirty="0">
                <a:solidFill>
                  <a:srgbClr val="141413"/>
                </a:solidFill>
                <a:latin typeface="Aptos" pitchFamily="34" charset="0"/>
                <a:ea typeface="Aptos" pitchFamily="34" charset="-122"/>
                <a:cs typeface="Aptos" pitchFamily="34" charset="-120"/>
              </a:rPr>
              <a:t>risk shifted</a:t>
            </a:r>
            <a:endParaRPr lang="en-US" sz="880" dirty="0"/>
          </a:p>
        </p:txBody>
      </p:sp>
      <p:sp>
        <p:nvSpPr>
          <p:cNvPr id="16" name="Text 13"/>
          <p:cNvSpPr/>
          <p:nvPr/>
        </p:nvSpPr>
        <p:spPr>
          <a:xfrm>
            <a:off x="7452360" y="3493008"/>
            <a:ext cx="164592" cy="164592"/>
          </a:xfrm>
          <a:prstGeom prst="rect">
            <a:avLst/>
          </a:prstGeom>
          <a:noFill/>
          <a:ln/>
        </p:spPr>
        <p:txBody>
          <a:bodyPr wrap="square" lIns="0" tIns="0" rIns="0" bIns="0" rtlCol="0" anchor="t">
            <a:normAutofit fontScale="92500" lnSpcReduction="20000"/>
          </a:bodyPr>
          <a:lstStyle/>
          <a:p>
            <a:pPr marL="0" indent="0" algn="ctr">
              <a:buNone/>
            </a:pPr>
            <a:r>
              <a:rPr lang="en-US" sz="1300" b="1" dirty="0">
                <a:solidFill>
                  <a:srgbClr val="FF5F00"/>
                </a:solidFill>
                <a:latin typeface="Aptos" pitchFamily="34" charset="0"/>
                <a:ea typeface="Aptos" pitchFamily="34" charset="-122"/>
                <a:cs typeface="Aptos" pitchFamily="34" charset="-120"/>
              </a:rPr>
              <a:t>=</a:t>
            </a:r>
            <a:endParaRPr lang="en-US" sz="1300" dirty="0"/>
          </a:p>
        </p:txBody>
      </p:sp>
      <p:sp>
        <p:nvSpPr>
          <p:cNvPr id="17" name="Text 14"/>
          <p:cNvSpPr/>
          <p:nvPr/>
        </p:nvSpPr>
        <p:spPr>
          <a:xfrm>
            <a:off x="7708392" y="3456432"/>
            <a:ext cx="1097280" cy="310896"/>
          </a:xfrm>
          <a:prstGeom prst="roundRect">
            <a:avLst/>
          </a:prstGeom>
          <a:solidFill>
            <a:srgbClr val="171717"/>
          </a:solidFill>
          <a:ln>
            <a:solidFill>
              <a:srgbClr val="171717">
                <a:alpha val="0"/>
              </a:srgbClr>
            </a:solidFill>
          </a:ln>
        </p:spPr>
        <p:txBody>
          <a:bodyPr wrap="square" lIns="635" tIns="635" rIns="635" bIns="635" rtlCol="0" anchor="ctr">
            <a:normAutofit/>
          </a:bodyPr>
          <a:lstStyle/>
          <a:p>
            <a:pPr marL="0" indent="0" algn="ctr">
              <a:buNone/>
            </a:pPr>
            <a:r>
              <a:rPr lang="en-US" sz="880" b="1" dirty="0">
                <a:solidFill>
                  <a:srgbClr val="FFFFFF"/>
                </a:solidFill>
                <a:latin typeface="Aptos" pitchFamily="34" charset="0"/>
                <a:ea typeface="Aptos" pitchFamily="34" charset="-122"/>
                <a:cs typeface="Aptos" pitchFamily="34" charset="-120"/>
              </a:rPr>
              <a:t>policy gap</a:t>
            </a:r>
            <a:endParaRPr lang="en-US" sz="880" dirty="0"/>
          </a:p>
        </p:txBody>
      </p:sp>
      <p:sp>
        <p:nvSpPr>
          <p:cNvPr id="18" name="Text 15"/>
          <p:cNvSpPr/>
          <p:nvPr/>
        </p:nvSpPr>
        <p:spPr>
          <a:xfrm>
            <a:off x="4727448" y="4005071"/>
            <a:ext cx="4032504" cy="571487"/>
          </a:xfrm>
          <a:prstGeom prst="rect">
            <a:avLst/>
          </a:prstGeom>
          <a:noFill/>
          <a:ln/>
        </p:spPr>
        <p:txBody>
          <a:bodyPr wrap="square" lIns="254" tIns="254" rIns="254" bIns="254" rtlCol="0" anchor="t">
            <a:normAutofit/>
          </a:bodyPr>
          <a:lstStyle/>
          <a:p>
            <a:pPr marL="0" indent="0" algn="l">
              <a:buNone/>
            </a:pPr>
            <a:r>
              <a:rPr lang="en-US" sz="1020" dirty="0">
                <a:solidFill>
                  <a:srgbClr val="66625C"/>
                </a:solidFill>
                <a:latin typeface="Aptos" pitchFamily="34" charset="0"/>
                <a:ea typeface="Aptos" pitchFamily="34" charset="-122"/>
                <a:cs typeface="Aptos" pitchFamily="34" charset="-120"/>
              </a:rPr>
              <a:t>As incentives reward increase speed to market and customers absorb more downstream failure, voluntary controls will become less effective.</a:t>
            </a:r>
            <a:endParaRPr lang="en-US" sz="10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42321"/>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BFBAB3"/>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5852160" cy="685800"/>
          </a:xfrm>
          <a:prstGeom prst="rect">
            <a:avLst/>
          </a:prstGeom>
          <a:noFill/>
          <a:ln/>
        </p:spPr>
        <p:txBody>
          <a:bodyPr wrap="square" lIns="0" tIns="0" rIns="0" bIns="0" rtlCol="0" anchor="ctr">
            <a:normAutofit/>
          </a:bodyP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What changes for financial services</a:t>
            </a:r>
            <a:endParaRPr lang="en-US" sz="2400" dirty="0"/>
          </a:p>
        </p:txBody>
      </p:sp>
      <p:sp>
        <p:nvSpPr>
          <p:cNvPr id="4" name="Text 2"/>
          <p:cNvSpPr/>
          <p:nvPr/>
        </p:nvSpPr>
        <p:spPr>
          <a:xfrm>
            <a:off x="457200" y="1335024"/>
            <a:ext cx="5852160" cy="256032"/>
          </a:xfrm>
          <a:prstGeom prst="rect">
            <a:avLst/>
          </a:prstGeom>
          <a:noFill/>
          <a:ln/>
        </p:spPr>
        <p:txBody>
          <a:bodyPr wrap="square" lIns="0" tIns="0" rIns="0" bIns="0" rtlCol="0" anchor="ctr">
            <a:normAutofit/>
          </a:bodyPr>
          <a:lstStyle/>
          <a:p>
            <a:pPr marL="0" indent="0">
              <a:buNone/>
            </a:pPr>
            <a:r>
              <a:rPr lang="en-US" sz="1150" dirty="0">
                <a:solidFill>
                  <a:srgbClr val="E6E1DC"/>
                </a:solidFill>
                <a:latin typeface="Aptos" pitchFamily="34" charset="0"/>
                <a:ea typeface="Aptos" pitchFamily="34" charset="-122"/>
                <a:cs typeface="Aptos" pitchFamily="34" charset="-120"/>
              </a:rPr>
              <a:t>Four shifts affect payments, banking, insurance, markets, and the firms that connect them.</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D9D9D9"/>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D9D9D9"/>
                </a:solidFill>
                <a:latin typeface="Aptos" pitchFamily="34" charset="0"/>
                <a:ea typeface="Aptos" pitchFamily="34" charset="-122"/>
                <a:cs typeface="Aptos" pitchFamily="34" charset="-120"/>
              </a:rPr>
              <a:t>3</a:t>
            </a:r>
            <a:endParaRPr lang="en-US" sz="650" dirty="0"/>
          </a:p>
        </p:txBody>
      </p:sp>
      <p:sp>
        <p:nvSpPr>
          <p:cNvPr id="8" name="Text 5"/>
          <p:cNvSpPr/>
          <p:nvPr/>
        </p:nvSpPr>
        <p:spPr>
          <a:xfrm>
            <a:off x="621792" y="1810512"/>
            <a:ext cx="320040" cy="320040"/>
          </a:xfrm>
          <a:prstGeom prst="ellipse">
            <a:avLst/>
          </a:prstGeom>
          <a:solidFill>
            <a:srgbClr val="EB001B"/>
          </a:solidFill>
          <a:ln>
            <a:solidFill>
              <a:srgbClr val="FFFFFF">
                <a:alpha val="0"/>
              </a:srgbClr>
            </a:solidFill>
          </a:ln>
        </p:spPr>
        <p:txBody>
          <a:bodyPr wrap="square" lIns="0" tIns="0" rIns="0" bIns="0" rtlCol="0" anchor="ctr">
            <a:normAutofit/>
          </a:bodyPr>
          <a:lstStyle/>
          <a:p>
            <a:pPr marL="0" indent="0" algn="ctr">
              <a:buNone/>
            </a:pPr>
            <a:r>
              <a:rPr lang="en-US" sz="920" b="1" dirty="0">
                <a:solidFill>
                  <a:srgbClr val="FFFFFF"/>
                </a:solidFill>
                <a:latin typeface="Aptos" pitchFamily="34" charset="0"/>
                <a:ea typeface="Aptos" pitchFamily="34" charset="-122"/>
                <a:cs typeface="Aptos" pitchFamily="34" charset="-120"/>
              </a:rPr>
              <a:t>1</a:t>
            </a:r>
            <a:endParaRPr lang="en-US" sz="920" dirty="0"/>
          </a:p>
        </p:txBody>
      </p:sp>
      <p:sp>
        <p:nvSpPr>
          <p:cNvPr id="9" name="Text 6"/>
          <p:cNvSpPr/>
          <p:nvPr/>
        </p:nvSpPr>
        <p:spPr>
          <a:xfrm>
            <a:off x="1078992" y="1792224"/>
            <a:ext cx="2743200" cy="201168"/>
          </a:xfrm>
          <a:prstGeom prst="rect">
            <a:avLst/>
          </a:prstGeom>
          <a:noFill/>
          <a:ln/>
        </p:spPr>
        <p:txBody>
          <a:bodyPr wrap="square" lIns="0" tIns="0" rIns="0" bIns="0" rtlCol="0" anchor="t">
            <a:normAutofit/>
          </a:bodyPr>
          <a:lstStyle/>
          <a:p>
            <a:pPr marL="0" indent="0" algn="l">
              <a:buNone/>
            </a:pPr>
            <a:r>
              <a:rPr lang="en-US" sz="1070" b="1" dirty="0">
                <a:solidFill>
                  <a:srgbClr val="FFFFFF"/>
                </a:solidFill>
                <a:latin typeface="Aptos" pitchFamily="34" charset="0"/>
                <a:ea typeface="Aptos" pitchFamily="34" charset="-122"/>
                <a:cs typeface="Aptos" pitchFamily="34" charset="-120"/>
              </a:rPr>
              <a:t>Fraud becomes industrialized</a:t>
            </a:r>
            <a:endParaRPr lang="en-US" sz="1070" dirty="0"/>
          </a:p>
        </p:txBody>
      </p:sp>
      <p:sp>
        <p:nvSpPr>
          <p:cNvPr id="10" name="Text 7"/>
          <p:cNvSpPr/>
          <p:nvPr/>
        </p:nvSpPr>
        <p:spPr>
          <a:xfrm>
            <a:off x="1078992" y="2048256"/>
            <a:ext cx="4343400" cy="329184"/>
          </a:xfrm>
          <a:prstGeom prst="rect">
            <a:avLst/>
          </a:prstGeom>
          <a:noFill/>
          <a:ln/>
        </p:spPr>
        <p:txBody>
          <a:bodyPr wrap="square" lIns="127" tIns="127" rIns="127" bIns="127" rtlCol="0" anchor="t">
            <a:normAutofit/>
          </a:bodyPr>
          <a:lstStyle/>
          <a:p>
            <a:pPr marL="0" indent="0" algn="l">
              <a:buNone/>
            </a:pPr>
            <a:r>
              <a:rPr lang="en-US" sz="870" dirty="0">
                <a:solidFill>
                  <a:srgbClr val="D7D2CC"/>
                </a:solidFill>
                <a:latin typeface="Aptos" pitchFamily="34" charset="0"/>
                <a:ea typeface="Aptos" pitchFamily="34" charset="-122"/>
                <a:cs typeface="Aptos" pitchFamily="34" charset="-120"/>
              </a:rPr>
              <a:t>Deepfakes, synthetic identity, synthetic documents, and tailored phishing challenge trust in identity and authentication.</a:t>
            </a:r>
            <a:endParaRPr lang="en-US" sz="870" dirty="0"/>
          </a:p>
        </p:txBody>
      </p:sp>
      <p:sp>
        <p:nvSpPr>
          <p:cNvPr id="11" name="Text 8"/>
          <p:cNvSpPr/>
          <p:nvPr/>
        </p:nvSpPr>
        <p:spPr>
          <a:xfrm>
            <a:off x="621792" y="2523744"/>
            <a:ext cx="320040" cy="320040"/>
          </a:xfrm>
          <a:prstGeom prst="ellipse">
            <a:avLst/>
          </a:prstGeom>
          <a:solidFill>
            <a:srgbClr val="FF5F00"/>
          </a:solidFill>
          <a:ln>
            <a:solidFill>
              <a:srgbClr val="FFFFFF">
                <a:alpha val="0"/>
              </a:srgbClr>
            </a:solidFill>
          </a:ln>
        </p:spPr>
        <p:txBody>
          <a:bodyPr wrap="square" lIns="0" tIns="0" rIns="0" bIns="0" rtlCol="0" anchor="ctr">
            <a:normAutofit/>
          </a:bodyPr>
          <a:lstStyle/>
          <a:p>
            <a:pPr marL="0" indent="0" algn="ctr">
              <a:buNone/>
            </a:pPr>
            <a:r>
              <a:rPr lang="en-US" sz="920" b="1" dirty="0">
                <a:solidFill>
                  <a:srgbClr val="FFFFFF"/>
                </a:solidFill>
                <a:latin typeface="Aptos" pitchFamily="34" charset="0"/>
                <a:ea typeface="Aptos" pitchFamily="34" charset="-122"/>
                <a:cs typeface="Aptos" pitchFamily="34" charset="-120"/>
              </a:rPr>
              <a:t>2</a:t>
            </a:r>
            <a:endParaRPr lang="en-US" sz="920" dirty="0"/>
          </a:p>
        </p:txBody>
      </p:sp>
      <p:sp>
        <p:nvSpPr>
          <p:cNvPr id="12" name="Text 9"/>
          <p:cNvSpPr/>
          <p:nvPr/>
        </p:nvSpPr>
        <p:spPr>
          <a:xfrm>
            <a:off x="1078992" y="2505456"/>
            <a:ext cx="2743200" cy="201168"/>
          </a:xfrm>
          <a:prstGeom prst="rect">
            <a:avLst/>
          </a:prstGeom>
          <a:noFill/>
          <a:ln/>
        </p:spPr>
        <p:txBody>
          <a:bodyPr wrap="square" lIns="0" tIns="0" rIns="0" bIns="0" rtlCol="0" anchor="t">
            <a:normAutofit/>
          </a:bodyPr>
          <a:lstStyle/>
          <a:p>
            <a:pPr marL="0" indent="0" algn="l">
              <a:buNone/>
            </a:pPr>
            <a:r>
              <a:rPr lang="en-US" sz="1070" b="1" dirty="0">
                <a:solidFill>
                  <a:srgbClr val="FFFFFF"/>
                </a:solidFill>
                <a:latin typeface="Aptos" pitchFamily="34" charset="0"/>
                <a:ea typeface="Aptos" pitchFamily="34" charset="-122"/>
                <a:cs typeface="Aptos" pitchFamily="34" charset="-120"/>
              </a:rPr>
              <a:t>Operations become semi-autonomous</a:t>
            </a:r>
            <a:endParaRPr lang="en-US" sz="1070" dirty="0"/>
          </a:p>
        </p:txBody>
      </p:sp>
      <p:sp>
        <p:nvSpPr>
          <p:cNvPr id="13" name="Text 10"/>
          <p:cNvSpPr/>
          <p:nvPr/>
        </p:nvSpPr>
        <p:spPr>
          <a:xfrm>
            <a:off x="1078992" y="2761488"/>
            <a:ext cx="4343400" cy="329184"/>
          </a:xfrm>
          <a:prstGeom prst="rect">
            <a:avLst/>
          </a:prstGeom>
          <a:noFill/>
          <a:ln/>
        </p:spPr>
        <p:txBody>
          <a:bodyPr wrap="square" lIns="127" tIns="127" rIns="127" bIns="127" rtlCol="0" anchor="t">
            <a:normAutofit/>
          </a:bodyPr>
          <a:lstStyle/>
          <a:p>
            <a:pPr marL="0" indent="0" algn="l">
              <a:buNone/>
            </a:pPr>
            <a:r>
              <a:rPr lang="en-US" sz="870" dirty="0">
                <a:solidFill>
                  <a:srgbClr val="D7D2CC"/>
                </a:solidFill>
                <a:latin typeface="Aptos" pitchFamily="34" charset="0"/>
                <a:ea typeface="Aptos" pitchFamily="34" charset="-122"/>
                <a:cs typeface="Aptos" pitchFamily="34" charset="-120"/>
              </a:rPr>
              <a:t>AI moves from recommendation to action in fraud, SOC, compliance, software, and customer operations.</a:t>
            </a:r>
            <a:endParaRPr lang="en-US" sz="870" dirty="0"/>
          </a:p>
        </p:txBody>
      </p:sp>
      <p:sp>
        <p:nvSpPr>
          <p:cNvPr id="14" name="Text 11"/>
          <p:cNvSpPr/>
          <p:nvPr/>
        </p:nvSpPr>
        <p:spPr>
          <a:xfrm>
            <a:off x="621792" y="3236976"/>
            <a:ext cx="320040" cy="320040"/>
          </a:xfrm>
          <a:prstGeom prst="ellipse">
            <a:avLst/>
          </a:prstGeom>
          <a:solidFill>
            <a:srgbClr val="F79E1B"/>
          </a:solidFill>
          <a:ln>
            <a:solidFill>
              <a:srgbClr val="FFFFFF">
                <a:alpha val="0"/>
              </a:srgbClr>
            </a:solidFill>
          </a:ln>
        </p:spPr>
        <p:txBody>
          <a:bodyPr wrap="square" lIns="0" tIns="0" rIns="0" bIns="0" rtlCol="0" anchor="ctr">
            <a:normAutofit/>
          </a:bodyPr>
          <a:lstStyle/>
          <a:p>
            <a:pPr marL="0" indent="0" algn="ctr">
              <a:buNone/>
            </a:pPr>
            <a:r>
              <a:rPr lang="en-US" sz="920" b="1" dirty="0">
                <a:solidFill>
                  <a:srgbClr val="171717"/>
                </a:solidFill>
                <a:latin typeface="Aptos" pitchFamily="34" charset="0"/>
                <a:ea typeface="Aptos" pitchFamily="34" charset="-122"/>
                <a:cs typeface="Aptos" pitchFamily="34" charset="-120"/>
              </a:rPr>
              <a:t>3</a:t>
            </a:r>
            <a:endParaRPr lang="en-US" sz="920" dirty="0"/>
          </a:p>
        </p:txBody>
      </p:sp>
      <p:sp>
        <p:nvSpPr>
          <p:cNvPr id="15" name="Text 12"/>
          <p:cNvSpPr/>
          <p:nvPr/>
        </p:nvSpPr>
        <p:spPr>
          <a:xfrm>
            <a:off x="1078992" y="3218688"/>
            <a:ext cx="2743200" cy="201168"/>
          </a:xfrm>
          <a:prstGeom prst="rect">
            <a:avLst/>
          </a:prstGeom>
          <a:noFill/>
          <a:ln/>
        </p:spPr>
        <p:txBody>
          <a:bodyPr wrap="square" lIns="0" tIns="0" rIns="0" bIns="0" rtlCol="0" anchor="t">
            <a:normAutofit/>
          </a:bodyPr>
          <a:lstStyle/>
          <a:p>
            <a:pPr marL="0" indent="0" algn="l">
              <a:buNone/>
            </a:pPr>
            <a:r>
              <a:rPr lang="en-US" sz="1070" b="1" dirty="0">
                <a:solidFill>
                  <a:srgbClr val="FFFFFF"/>
                </a:solidFill>
                <a:latin typeface="Aptos" pitchFamily="34" charset="0"/>
                <a:ea typeface="Aptos" pitchFamily="34" charset="-122"/>
                <a:cs typeface="Aptos" pitchFamily="34" charset="-120"/>
              </a:rPr>
              <a:t>Concentration risk grows</a:t>
            </a:r>
            <a:endParaRPr lang="en-US" sz="1070" dirty="0"/>
          </a:p>
        </p:txBody>
      </p:sp>
      <p:sp>
        <p:nvSpPr>
          <p:cNvPr id="16" name="Text 13"/>
          <p:cNvSpPr/>
          <p:nvPr/>
        </p:nvSpPr>
        <p:spPr>
          <a:xfrm>
            <a:off x="1078992" y="3474720"/>
            <a:ext cx="4343400" cy="329184"/>
          </a:xfrm>
          <a:prstGeom prst="rect">
            <a:avLst/>
          </a:prstGeom>
          <a:noFill/>
          <a:ln/>
        </p:spPr>
        <p:txBody>
          <a:bodyPr wrap="square" lIns="127" tIns="127" rIns="127" bIns="127" rtlCol="0" anchor="t">
            <a:normAutofit/>
          </a:bodyPr>
          <a:lstStyle/>
          <a:p>
            <a:pPr marL="0" indent="0" algn="l">
              <a:buNone/>
            </a:pPr>
            <a:r>
              <a:rPr lang="en-US" sz="870" dirty="0">
                <a:solidFill>
                  <a:srgbClr val="D7D2CC"/>
                </a:solidFill>
                <a:latin typeface="Aptos" pitchFamily="34" charset="0"/>
                <a:ea typeface="Aptos" pitchFamily="34" charset="-122"/>
                <a:cs typeface="Aptos" pitchFamily="34" charset="-120"/>
              </a:rPr>
              <a:t>Common models, cloud services, data sources, and agentic tools can create correlated failure paths.</a:t>
            </a:r>
            <a:endParaRPr lang="en-US" sz="870" dirty="0"/>
          </a:p>
        </p:txBody>
      </p:sp>
      <p:sp>
        <p:nvSpPr>
          <p:cNvPr id="17" name="Text 14"/>
          <p:cNvSpPr/>
          <p:nvPr/>
        </p:nvSpPr>
        <p:spPr>
          <a:xfrm>
            <a:off x="621792" y="3950208"/>
            <a:ext cx="320040" cy="320040"/>
          </a:xfrm>
          <a:prstGeom prst="ellipse">
            <a:avLst/>
          </a:prstGeom>
          <a:solidFill>
            <a:srgbClr val="595653"/>
          </a:solidFill>
          <a:ln>
            <a:solidFill>
              <a:srgbClr val="595653">
                <a:alpha val="0"/>
              </a:srgbClr>
            </a:solidFill>
          </a:ln>
        </p:spPr>
        <p:txBody>
          <a:bodyPr wrap="square" lIns="0" tIns="0" rIns="0" bIns="0" rtlCol="0" anchor="ctr">
            <a:normAutofit/>
          </a:bodyPr>
          <a:lstStyle/>
          <a:p>
            <a:pPr marL="0" indent="0" algn="ctr">
              <a:buNone/>
            </a:pPr>
            <a:r>
              <a:rPr lang="en-US" sz="920" b="1" dirty="0">
                <a:solidFill>
                  <a:srgbClr val="FFFFFF"/>
                </a:solidFill>
                <a:latin typeface="Aptos" pitchFamily="34" charset="0"/>
                <a:ea typeface="Aptos" pitchFamily="34" charset="-122"/>
                <a:cs typeface="Aptos" pitchFamily="34" charset="-120"/>
              </a:rPr>
              <a:t>4</a:t>
            </a:r>
            <a:endParaRPr lang="en-US" sz="920" dirty="0"/>
          </a:p>
        </p:txBody>
      </p:sp>
      <p:sp>
        <p:nvSpPr>
          <p:cNvPr id="18" name="Text 15"/>
          <p:cNvSpPr/>
          <p:nvPr/>
        </p:nvSpPr>
        <p:spPr>
          <a:xfrm>
            <a:off x="1078992" y="3931920"/>
            <a:ext cx="2743200" cy="201168"/>
          </a:xfrm>
          <a:prstGeom prst="rect">
            <a:avLst/>
          </a:prstGeom>
          <a:noFill/>
          <a:ln/>
        </p:spPr>
        <p:txBody>
          <a:bodyPr wrap="square" lIns="0" tIns="0" rIns="0" bIns="0" rtlCol="0" anchor="t">
            <a:normAutofit/>
          </a:bodyPr>
          <a:lstStyle/>
          <a:p>
            <a:pPr marL="0" indent="0" algn="l">
              <a:buNone/>
            </a:pPr>
            <a:r>
              <a:rPr lang="en-US" sz="1070" b="1" dirty="0">
                <a:solidFill>
                  <a:srgbClr val="FFFFFF"/>
                </a:solidFill>
                <a:latin typeface="Aptos" pitchFamily="34" charset="0"/>
                <a:ea typeface="Aptos" pitchFamily="34" charset="-122"/>
                <a:cs typeface="Aptos" pitchFamily="34" charset="-120"/>
              </a:rPr>
              <a:t>Regulation velocity increases</a:t>
            </a:r>
            <a:endParaRPr lang="en-US" sz="1070" dirty="0"/>
          </a:p>
        </p:txBody>
      </p:sp>
      <p:sp>
        <p:nvSpPr>
          <p:cNvPr id="19" name="Text 16"/>
          <p:cNvSpPr/>
          <p:nvPr/>
        </p:nvSpPr>
        <p:spPr>
          <a:xfrm>
            <a:off x="1078992" y="4187952"/>
            <a:ext cx="4343400" cy="329184"/>
          </a:xfrm>
          <a:prstGeom prst="rect">
            <a:avLst/>
          </a:prstGeom>
          <a:noFill/>
          <a:ln/>
        </p:spPr>
        <p:txBody>
          <a:bodyPr wrap="square" lIns="127" tIns="127" rIns="127" bIns="127" rtlCol="0" anchor="t">
            <a:normAutofit/>
          </a:bodyPr>
          <a:lstStyle/>
          <a:p>
            <a:pPr marL="0" indent="0" algn="l">
              <a:buNone/>
            </a:pPr>
            <a:r>
              <a:rPr lang="en-US" sz="870" dirty="0">
                <a:solidFill>
                  <a:srgbClr val="D7D2CC"/>
                </a:solidFill>
                <a:latin typeface="Aptos" pitchFamily="34" charset="0"/>
                <a:ea typeface="Aptos" pitchFamily="34" charset="-122"/>
                <a:cs typeface="Aptos" pitchFamily="34" charset="-120"/>
              </a:rPr>
              <a:t>Duplicative AI, cyber, privacy, incident, and model-risk rules can crowd out real security work.</a:t>
            </a:r>
            <a:endParaRPr lang="en-US" sz="870" dirty="0"/>
          </a:p>
        </p:txBody>
      </p:sp>
      <p:pic>
        <p:nvPicPr>
          <p:cNvPr id="20" name="Image 1" descr="/mnt/data/mc_ppt_media/ppt/media/image5.png"/>
          <p:cNvPicPr>
            <a:picLocks noChangeAspect="1"/>
          </p:cNvPicPr>
          <p:nvPr/>
        </p:nvPicPr>
        <p:blipFill>
          <a:blip r:embed="rId4"/>
          <a:stretch>
            <a:fillRect/>
          </a:stretch>
        </p:blipFill>
        <p:spPr>
          <a:xfrm>
            <a:off x="5806440" y="1792224"/>
            <a:ext cx="2719500" cy="2258568"/>
          </a:xfrm>
          <a:prstGeom prst="rect">
            <a:avLst/>
          </a:prstGeom>
        </p:spPr>
      </p:pic>
      <p:sp>
        <p:nvSpPr>
          <p:cNvPr id="21" name="Text 17"/>
          <p:cNvSpPr/>
          <p:nvPr/>
        </p:nvSpPr>
        <p:spPr>
          <a:xfrm>
            <a:off x="6046470" y="2322014"/>
            <a:ext cx="960120" cy="274320"/>
          </a:xfrm>
          <a:prstGeom prst="roundRect">
            <a:avLst/>
          </a:prstGeom>
          <a:solidFill>
            <a:srgbClr val="FFFFFF"/>
          </a:solidFill>
          <a:ln>
            <a:solidFill>
              <a:srgbClr val="FFFFFF">
                <a:alpha val="0"/>
              </a:srgbClr>
            </a:solidFill>
          </a:ln>
        </p:spPr>
        <p:txBody>
          <a:bodyPr wrap="square" lIns="635" tIns="635" rIns="635" bIns="635" rtlCol="0" anchor="ctr">
            <a:normAutofit/>
          </a:bodyPr>
          <a:lstStyle/>
          <a:p>
            <a:pPr marL="0" indent="0" algn="ctr">
              <a:buNone/>
            </a:pPr>
            <a:r>
              <a:rPr lang="en-US" sz="850" b="1" dirty="0">
                <a:solidFill>
                  <a:srgbClr val="171717"/>
                </a:solidFill>
                <a:latin typeface="Aptos" pitchFamily="34" charset="0"/>
                <a:ea typeface="Aptos" pitchFamily="34" charset="-122"/>
                <a:cs typeface="Aptos" pitchFamily="34" charset="-120"/>
              </a:rPr>
              <a:t>identity</a:t>
            </a:r>
            <a:endParaRPr lang="en-US" sz="850" dirty="0"/>
          </a:p>
        </p:txBody>
      </p:sp>
      <p:sp>
        <p:nvSpPr>
          <p:cNvPr id="22" name="Text 18"/>
          <p:cNvSpPr/>
          <p:nvPr/>
        </p:nvSpPr>
        <p:spPr>
          <a:xfrm>
            <a:off x="7315200" y="2328310"/>
            <a:ext cx="960120" cy="274320"/>
          </a:xfrm>
          <a:prstGeom prst="roundRect">
            <a:avLst/>
          </a:prstGeom>
          <a:solidFill>
            <a:srgbClr val="FFFFFF"/>
          </a:solidFill>
          <a:ln>
            <a:solidFill>
              <a:srgbClr val="FFFFFF">
                <a:alpha val="0"/>
              </a:srgbClr>
            </a:solidFill>
          </a:ln>
        </p:spPr>
        <p:txBody>
          <a:bodyPr wrap="square" lIns="635" tIns="635" rIns="635" bIns="635" rtlCol="0" anchor="ctr">
            <a:normAutofit/>
          </a:bodyPr>
          <a:lstStyle/>
          <a:p>
            <a:pPr marL="0" indent="0" algn="ctr">
              <a:buNone/>
            </a:pPr>
            <a:r>
              <a:rPr lang="en-US" sz="850" b="1" dirty="0">
                <a:solidFill>
                  <a:srgbClr val="171717"/>
                </a:solidFill>
                <a:latin typeface="Aptos" pitchFamily="34" charset="0"/>
                <a:ea typeface="Aptos" pitchFamily="34" charset="-122"/>
                <a:cs typeface="Aptos" pitchFamily="34" charset="-120"/>
              </a:rPr>
              <a:t>transaction</a:t>
            </a:r>
            <a:endParaRPr lang="en-US" sz="850" dirty="0"/>
          </a:p>
        </p:txBody>
      </p:sp>
      <p:sp>
        <p:nvSpPr>
          <p:cNvPr id="23" name="Text 19"/>
          <p:cNvSpPr/>
          <p:nvPr/>
        </p:nvSpPr>
        <p:spPr>
          <a:xfrm>
            <a:off x="6046470" y="3163824"/>
            <a:ext cx="960120" cy="274320"/>
          </a:xfrm>
          <a:prstGeom prst="roundRect">
            <a:avLst/>
          </a:prstGeom>
          <a:solidFill>
            <a:srgbClr val="FFFFFF"/>
          </a:solidFill>
          <a:ln>
            <a:solidFill>
              <a:srgbClr val="FFFFFF">
                <a:alpha val="0"/>
              </a:srgbClr>
            </a:solidFill>
          </a:ln>
        </p:spPr>
        <p:txBody>
          <a:bodyPr wrap="square" lIns="635" tIns="635" rIns="635" bIns="635" rtlCol="0" anchor="ctr">
            <a:normAutofit/>
          </a:bodyPr>
          <a:lstStyle/>
          <a:p>
            <a:pPr marL="0" indent="0" algn="ctr">
              <a:buNone/>
            </a:pPr>
            <a:r>
              <a:rPr lang="en-US" sz="850" b="1" dirty="0">
                <a:solidFill>
                  <a:srgbClr val="171717"/>
                </a:solidFill>
                <a:latin typeface="Aptos" pitchFamily="34" charset="0"/>
                <a:ea typeface="Aptos" pitchFamily="34" charset="-122"/>
                <a:cs typeface="Aptos" pitchFamily="34" charset="-120"/>
              </a:rPr>
              <a:t>network</a:t>
            </a:r>
            <a:endParaRPr lang="en-US" sz="850" dirty="0"/>
          </a:p>
        </p:txBody>
      </p:sp>
      <p:sp>
        <p:nvSpPr>
          <p:cNvPr id="24" name="Text 20"/>
          <p:cNvSpPr/>
          <p:nvPr/>
        </p:nvSpPr>
        <p:spPr>
          <a:xfrm>
            <a:off x="7315200" y="3163824"/>
            <a:ext cx="960120" cy="274320"/>
          </a:xfrm>
          <a:prstGeom prst="roundRect">
            <a:avLst/>
          </a:prstGeom>
          <a:solidFill>
            <a:srgbClr val="FFFFFF"/>
          </a:solidFill>
          <a:ln>
            <a:solidFill>
              <a:srgbClr val="FFFFFF">
                <a:alpha val="0"/>
              </a:srgbClr>
            </a:solidFill>
          </a:ln>
        </p:spPr>
        <p:txBody>
          <a:bodyPr wrap="square" lIns="635" tIns="635" rIns="635" bIns="635" rtlCol="0" anchor="ctr">
            <a:normAutofit/>
          </a:bodyPr>
          <a:lstStyle/>
          <a:p>
            <a:pPr marL="0" indent="0" algn="ctr">
              <a:buNone/>
            </a:pPr>
            <a:r>
              <a:rPr lang="en-US" sz="850" b="1" dirty="0">
                <a:solidFill>
                  <a:srgbClr val="171717"/>
                </a:solidFill>
                <a:latin typeface="Aptos" pitchFamily="34" charset="0"/>
                <a:ea typeface="Aptos" pitchFamily="34" charset="-122"/>
                <a:cs typeface="Aptos" pitchFamily="34" charset="-120"/>
              </a:rPr>
              <a:t>resilience</a:t>
            </a:r>
            <a:endParaRPr lang="en-US" sz="850" dirty="0"/>
          </a:p>
        </p:txBody>
      </p:sp>
      <p:sp>
        <p:nvSpPr>
          <p:cNvPr id="25" name="Text 21"/>
          <p:cNvSpPr/>
          <p:nvPr/>
        </p:nvSpPr>
        <p:spPr>
          <a:xfrm>
            <a:off x="5870448" y="4334256"/>
            <a:ext cx="2670048" cy="219456"/>
          </a:xfrm>
          <a:prstGeom prst="rect">
            <a:avLst/>
          </a:prstGeom>
          <a:noFill/>
          <a:ln/>
        </p:spPr>
        <p:txBody>
          <a:bodyPr wrap="square" lIns="0" tIns="0" rIns="0" bIns="0" rtlCol="0" anchor="t">
            <a:normAutofit/>
          </a:bodyPr>
          <a:lstStyle/>
          <a:p>
            <a:pPr marL="0" indent="0" algn="ctr">
              <a:buNone/>
            </a:pPr>
            <a:r>
              <a:rPr lang="en-US" sz="1020" b="1" dirty="0">
                <a:solidFill>
                  <a:srgbClr val="FFFFFF"/>
                </a:solidFill>
                <a:latin typeface="Aptos" pitchFamily="34" charset="0"/>
                <a:ea typeface="Aptos" pitchFamily="34" charset="-122"/>
                <a:cs typeface="Aptos" pitchFamily="34" charset="-120"/>
              </a:rPr>
              <a:t>Trust must hold across the entire path.</a:t>
            </a:r>
            <a:endParaRPr lang="en-US" sz="10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EF"/>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66625C"/>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6675120" cy="685800"/>
          </a:xfrm>
          <a:prstGeom prst="rect">
            <a:avLst/>
          </a:prstGeom>
          <a:noFill/>
          <a:ln/>
        </p:spPr>
        <p:txBody>
          <a:bodyPr wrap="square" lIns="0" tIns="0" rIns="0" bIns="0" rtlCol="0" anchor="ctr">
            <a:normAutofit/>
          </a:bodyPr>
          <a:lstStyle/>
          <a:p>
            <a:pPr marL="0" indent="0">
              <a:buNone/>
            </a:pPr>
            <a:r>
              <a:rPr lang="en-US" sz="2250" b="1" dirty="0">
                <a:solidFill>
                  <a:srgbClr val="141413"/>
                </a:solidFill>
                <a:latin typeface="Aptos Display" pitchFamily="34" charset="0"/>
                <a:ea typeface="Aptos Display" pitchFamily="34" charset="-122"/>
                <a:cs typeface="Aptos Display" pitchFamily="34" charset="-120"/>
              </a:rPr>
              <a:t>What boards should expect management to prove</a:t>
            </a:r>
            <a:endParaRPr lang="en-US" sz="2250" dirty="0"/>
          </a:p>
        </p:txBody>
      </p:sp>
      <p:sp>
        <p:nvSpPr>
          <p:cNvPr id="4" name="Text 2"/>
          <p:cNvSpPr/>
          <p:nvPr/>
        </p:nvSpPr>
        <p:spPr>
          <a:xfrm>
            <a:off x="457200" y="1335024"/>
            <a:ext cx="6766560" cy="256032"/>
          </a:xfrm>
          <a:prstGeom prst="rect">
            <a:avLst/>
          </a:prstGeom>
          <a:noFill/>
          <a:ln/>
        </p:spPr>
        <p:txBody>
          <a:bodyPr wrap="square" lIns="0" tIns="0" rIns="0" bIns="0" rtlCol="0" anchor="ctr">
            <a:normAutofit/>
          </a:bodyPr>
          <a:lstStyle/>
          <a:p>
            <a:pPr marL="0" indent="0">
              <a:buNone/>
            </a:pPr>
            <a:r>
              <a:rPr lang="en-US" sz="1150" dirty="0">
                <a:solidFill>
                  <a:srgbClr val="66625C"/>
                </a:solidFill>
                <a:latin typeface="Aptos" pitchFamily="34" charset="0"/>
                <a:ea typeface="Aptos" pitchFamily="34" charset="-122"/>
                <a:cs typeface="Aptos" pitchFamily="34" charset="-120"/>
              </a:rPr>
              <a:t>The test is evidence: can the institution explain, control, and recover from AI-enabled risk?</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8C8880"/>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8C8880"/>
                </a:solidFill>
                <a:latin typeface="Aptos" pitchFamily="34" charset="0"/>
                <a:ea typeface="Aptos" pitchFamily="34" charset="-122"/>
                <a:cs typeface="Aptos" pitchFamily="34" charset="-120"/>
              </a:rPr>
              <a:t>4</a:t>
            </a:r>
            <a:endParaRPr lang="en-US" sz="650" dirty="0"/>
          </a:p>
        </p:txBody>
      </p:sp>
      <p:sp>
        <p:nvSpPr>
          <p:cNvPr id="8" name="Text 5"/>
          <p:cNvSpPr/>
          <p:nvPr/>
        </p:nvSpPr>
        <p:spPr>
          <a:xfrm>
            <a:off x="4005072" y="1737360"/>
            <a:ext cx="1097280" cy="384048"/>
          </a:xfrm>
          <a:prstGeom prst="roundRect">
            <a:avLst/>
          </a:prstGeom>
          <a:solidFill>
            <a:srgbClr val="171717"/>
          </a:solidFill>
          <a:ln>
            <a:solidFill>
              <a:srgbClr val="171717">
                <a:alpha val="0"/>
              </a:srgbClr>
            </a:solidFill>
          </a:ln>
        </p:spPr>
        <p:txBody>
          <a:bodyPr wrap="square" lIns="508" tIns="508" rIns="508" bIns="508" rtlCol="0" anchor="ctr">
            <a:normAutofit/>
          </a:bodyPr>
          <a:lstStyle/>
          <a:p>
            <a:pPr marL="0" indent="0" algn="ctr">
              <a:buNone/>
            </a:pPr>
            <a:r>
              <a:rPr lang="en-US" sz="1300" b="1" dirty="0">
                <a:solidFill>
                  <a:srgbClr val="FFFFFF"/>
                </a:solidFill>
                <a:latin typeface="Aptos" pitchFamily="34" charset="0"/>
                <a:ea typeface="Aptos" pitchFamily="34" charset="-122"/>
                <a:cs typeface="Aptos" pitchFamily="34" charset="-120"/>
              </a:rPr>
              <a:t>Govern</a:t>
            </a:r>
            <a:endParaRPr lang="en-US" sz="1300" dirty="0"/>
          </a:p>
        </p:txBody>
      </p:sp>
      <p:sp>
        <p:nvSpPr>
          <p:cNvPr id="9" name="Shape 6"/>
          <p:cNvSpPr/>
          <p:nvPr/>
        </p:nvSpPr>
        <p:spPr>
          <a:xfrm flipV="1">
            <a:off x="3794760" y="2587749"/>
            <a:ext cx="1627632" cy="3"/>
          </a:xfrm>
          <a:prstGeom prst="line">
            <a:avLst/>
          </a:prstGeom>
          <a:noFill/>
          <a:ln w="12700">
            <a:solidFill>
              <a:srgbClr val="B7B3AA"/>
            </a:solidFill>
            <a:prstDash val="solid"/>
            <a:headEnd type="none"/>
            <a:tailEnd type="triangle"/>
          </a:ln>
        </p:spPr>
        <p:txBody>
          <a:bodyPr/>
          <a:lstStyle/>
          <a:p>
            <a:endParaRPr lang="en-US"/>
          </a:p>
        </p:txBody>
      </p:sp>
      <p:sp>
        <p:nvSpPr>
          <p:cNvPr id="10" name="Shape 7"/>
          <p:cNvSpPr/>
          <p:nvPr/>
        </p:nvSpPr>
        <p:spPr>
          <a:xfrm flipV="1">
            <a:off x="3794760" y="3635101"/>
            <a:ext cx="1627632" cy="3"/>
          </a:xfrm>
          <a:prstGeom prst="line">
            <a:avLst/>
          </a:prstGeom>
          <a:noFill/>
          <a:ln w="12700">
            <a:solidFill>
              <a:srgbClr val="B7B3AA"/>
            </a:solidFill>
            <a:prstDash val="solid"/>
            <a:headEnd type="none"/>
            <a:tailEnd type="triangle"/>
          </a:ln>
        </p:spPr>
        <p:txBody>
          <a:bodyPr/>
          <a:lstStyle/>
          <a:p>
            <a:endParaRPr lang="en-US"/>
          </a:p>
        </p:txBody>
      </p:sp>
      <p:sp>
        <p:nvSpPr>
          <p:cNvPr id="11" name="Shape 8"/>
          <p:cNvSpPr/>
          <p:nvPr/>
        </p:nvSpPr>
        <p:spPr>
          <a:xfrm>
            <a:off x="2240280" y="2944368"/>
            <a:ext cx="0" cy="347472"/>
          </a:xfrm>
          <a:prstGeom prst="line">
            <a:avLst/>
          </a:prstGeom>
          <a:noFill/>
          <a:ln w="12700">
            <a:solidFill>
              <a:srgbClr val="B7B3AA"/>
            </a:solidFill>
            <a:prstDash val="solid"/>
            <a:headEnd type="none"/>
            <a:tailEnd type="triangle"/>
          </a:ln>
        </p:spPr>
        <p:txBody>
          <a:bodyPr/>
          <a:lstStyle/>
          <a:p>
            <a:endParaRPr lang="en-US"/>
          </a:p>
        </p:txBody>
      </p:sp>
      <p:sp>
        <p:nvSpPr>
          <p:cNvPr id="12" name="Shape 9"/>
          <p:cNvSpPr/>
          <p:nvPr/>
        </p:nvSpPr>
        <p:spPr>
          <a:xfrm>
            <a:off x="6995160" y="2944368"/>
            <a:ext cx="0" cy="347472"/>
          </a:xfrm>
          <a:prstGeom prst="line">
            <a:avLst/>
          </a:prstGeom>
          <a:noFill/>
          <a:ln w="12700">
            <a:solidFill>
              <a:srgbClr val="B7B3AA"/>
            </a:solidFill>
            <a:prstDash val="solid"/>
            <a:headEnd type="none"/>
            <a:tailEnd type="triangle"/>
          </a:ln>
        </p:spPr>
        <p:txBody>
          <a:bodyPr/>
          <a:lstStyle/>
          <a:p>
            <a:endParaRPr lang="en-US"/>
          </a:p>
        </p:txBody>
      </p:sp>
      <p:sp>
        <p:nvSpPr>
          <p:cNvPr id="13" name="Text 10"/>
          <p:cNvSpPr/>
          <p:nvPr/>
        </p:nvSpPr>
        <p:spPr>
          <a:xfrm>
            <a:off x="658368" y="2267712"/>
            <a:ext cx="3127248" cy="658368"/>
          </a:xfrm>
          <a:prstGeom prst="roundRect">
            <a:avLst/>
          </a:prstGeom>
          <a:solidFill>
            <a:srgbClr val="FFE2C2"/>
          </a:solidFill>
          <a:ln w="12700">
            <a:solidFill>
              <a:srgbClr val="FF5F00"/>
            </a:solidFill>
          </a:ln>
        </p:spPr>
        <p:txBody>
          <a:bodyPr wrap="square" lIns="1016" tIns="1016" rIns="1016" bIns="1016" rtlCol="0" anchor="ctr">
            <a:normAutofit/>
          </a:bodyPr>
          <a:lstStyle/>
          <a:p>
            <a:pPr marL="0" indent="0" algn="ctr">
              <a:buNone/>
            </a:pPr>
            <a:r>
              <a:rPr lang="en-US" sz="1050" b="1" dirty="0">
                <a:solidFill>
                  <a:srgbClr val="141413"/>
                </a:solidFill>
                <a:latin typeface="Aptos" pitchFamily="34" charset="0"/>
                <a:ea typeface="Aptos" pitchFamily="34" charset="-122"/>
                <a:cs typeface="Aptos" pitchFamily="34" charset="-120"/>
              </a:rPr>
              <a:t>1. Which AI systems affect critical services or customer trust?</a:t>
            </a:r>
            <a:endParaRPr lang="en-US" sz="1050" dirty="0"/>
          </a:p>
        </p:txBody>
      </p:sp>
      <p:sp>
        <p:nvSpPr>
          <p:cNvPr id="14" name="Text 11"/>
          <p:cNvSpPr/>
          <p:nvPr/>
        </p:nvSpPr>
        <p:spPr>
          <a:xfrm>
            <a:off x="5422392" y="2267712"/>
            <a:ext cx="3127248" cy="658368"/>
          </a:xfrm>
          <a:prstGeom prst="roundRect">
            <a:avLst/>
          </a:prstGeom>
          <a:solidFill>
            <a:srgbClr val="FFF0C9"/>
          </a:solidFill>
          <a:ln w="12700">
            <a:solidFill>
              <a:srgbClr val="F79E1B"/>
            </a:solidFill>
          </a:ln>
        </p:spPr>
        <p:txBody>
          <a:bodyPr wrap="square" lIns="1016" tIns="1016" rIns="1016" bIns="1016" rtlCol="0" anchor="ctr">
            <a:normAutofit/>
          </a:bodyPr>
          <a:lstStyle/>
          <a:p>
            <a:pPr marL="0" indent="0" algn="ctr">
              <a:buNone/>
            </a:pPr>
            <a:r>
              <a:rPr lang="en-US" sz="1050" b="1" dirty="0">
                <a:solidFill>
                  <a:srgbClr val="141413"/>
                </a:solidFill>
                <a:latin typeface="Aptos" pitchFamily="34" charset="0"/>
                <a:ea typeface="Aptos" pitchFamily="34" charset="-122"/>
                <a:cs typeface="Aptos" pitchFamily="34" charset="-120"/>
              </a:rPr>
              <a:t>2. Can we evidence testing, monitoring, human accountability, and change control?</a:t>
            </a:r>
            <a:endParaRPr lang="en-US" sz="1050" dirty="0"/>
          </a:p>
        </p:txBody>
      </p:sp>
      <p:sp>
        <p:nvSpPr>
          <p:cNvPr id="15" name="Text 12"/>
          <p:cNvSpPr/>
          <p:nvPr/>
        </p:nvSpPr>
        <p:spPr>
          <a:xfrm>
            <a:off x="658368" y="3310128"/>
            <a:ext cx="3127248" cy="658368"/>
          </a:xfrm>
          <a:prstGeom prst="roundRect">
            <a:avLst/>
          </a:prstGeom>
          <a:solidFill>
            <a:srgbClr val="FFD9DE"/>
          </a:solidFill>
          <a:ln w="12700">
            <a:solidFill>
              <a:srgbClr val="EB001B"/>
            </a:solidFill>
          </a:ln>
        </p:spPr>
        <p:txBody>
          <a:bodyPr wrap="square" lIns="1016" tIns="1016" rIns="1016" bIns="1016" rtlCol="0" anchor="ctr">
            <a:normAutofit/>
          </a:bodyPr>
          <a:lstStyle/>
          <a:p>
            <a:pPr marL="0" indent="0" algn="ctr">
              <a:buNone/>
            </a:pPr>
            <a:r>
              <a:rPr lang="en-US" sz="1050" b="1" dirty="0">
                <a:solidFill>
                  <a:srgbClr val="141413"/>
                </a:solidFill>
                <a:latin typeface="Aptos" pitchFamily="34" charset="0"/>
                <a:ea typeface="Aptos" pitchFamily="34" charset="-122"/>
                <a:cs typeface="Aptos" pitchFamily="34" charset="-120"/>
              </a:rPr>
              <a:t>3. Where are model, data, and provider dependencies creating correlated exposure?</a:t>
            </a:r>
            <a:endParaRPr lang="en-US" sz="1050" dirty="0"/>
          </a:p>
        </p:txBody>
      </p:sp>
      <p:sp>
        <p:nvSpPr>
          <p:cNvPr id="16" name="Text 13"/>
          <p:cNvSpPr/>
          <p:nvPr/>
        </p:nvSpPr>
        <p:spPr>
          <a:xfrm>
            <a:off x="5422392" y="3310128"/>
            <a:ext cx="3127248" cy="658368"/>
          </a:xfrm>
          <a:prstGeom prst="roundRect">
            <a:avLst/>
          </a:prstGeom>
          <a:solidFill>
            <a:srgbClr val="EDEBE6"/>
          </a:solidFill>
          <a:ln w="12700">
            <a:solidFill>
              <a:srgbClr val="B7B3AA"/>
            </a:solidFill>
          </a:ln>
        </p:spPr>
        <p:txBody>
          <a:bodyPr wrap="square" lIns="1016" tIns="1016" rIns="1016" bIns="1016" rtlCol="0" anchor="ctr">
            <a:normAutofit/>
          </a:bodyPr>
          <a:lstStyle/>
          <a:p>
            <a:pPr marL="0" indent="0" algn="ctr">
              <a:buNone/>
            </a:pPr>
            <a:r>
              <a:rPr lang="en-US" sz="1050" b="1" dirty="0">
                <a:solidFill>
                  <a:srgbClr val="141413"/>
                </a:solidFill>
                <a:latin typeface="Aptos" pitchFamily="34" charset="0"/>
                <a:ea typeface="Aptos" pitchFamily="34" charset="-122"/>
                <a:cs typeface="Aptos" pitchFamily="34" charset="-120"/>
              </a:rPr>
              <a:t>4. What would we do differently after an AI-enabled fraud or cyber event?</a:t>
            </a:r>
            <a:endParaRPr lang="en-US" sz="1050" dirty="0"/>
          </a:p>
        </p:txBody>
      </p:sp>
      <p:sp>
        <p:nvSpPr>
          <p:cNvPr id="17" name="Text 14"/>
          <p:cNvSpPr/>
          <p:nvPr/>
        </p:nvSpPr>
        <p:spPr>
          <a:xfrm>
            <a:off x="1234440" y="4370831"/>
            <a:ext cx="6675120" cy="448503"/>
          </a:xfrm>
          <a:prstGeom prst="rect">
            <a:avLst/>
          </a:prstGeom>
          <a:noFill/>
          <a:ln/>
        </p:spPr>
        <p:txBody>
          <a:bodyPr wrap="square" lIns="0" tIns="0" rIns="0" bIns="0" rtlCol="0" anchor="t">
            <a:normAutofit/>
          </a:bodyPr>
          <a:lstStyle/>
          <a:p>
            <a:pPr marL="0" indent="0" algn="ctr">
              <a:buNone/>
            </a:pPr>
            <a:r>
              <a:rPr lang="en-US" sz="1050" dirty="0">
                <a:solidFill>
                  <a:srgbClr val="66625C"/>
                </a:solidFill>
                <a:latin typeface="Aptos" pitchFamily="34" charset="0"/>
                <a:ea typeface="Aptos" pitchFamily="34" charset="-122"/>
                <a:cs typeface="Aptos" pitchFamily="34" charset="-120"/>
              </a:rPr>
              <a:t>Board AI governance should be a standing oversight process: know where AI is used, classify the risk, verify the controls, monitor performance, prepare for incidents, and manage third-party exposure.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5EF"/>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66625C"/>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6766560" cy="685800"/>
          </a:xfrm>
          <a:prstGeom prst="rect">
            <a:avLst/>
          </a:prstGeom>
          <a:noFill/>
          <a:ln/>
        </p:spPr>
        <p:txBody>
          <a:bodyPr wrap="square" lIns="0" tIns="0" rIns="0" bIns="0" rtlCol="0" anchor="ctr">
            <a:normAutofit/>
          </a:bodyPr>
          <a:lstStyle/>
          <a:p>
            <a:pPr marL="0" indent="0">
              <a:buNone/>
            </a:pPr>
            <a:r>
              <a:rPr lang="en-US" sz="2150" b="1" dirty="0">
                <a:solidFill>
                  <a:srgbClr val="141413"/>
                </a:solidFill>
                <a:latin typeface="Aptos Display" pitchFamily="34" charset="0"/>
                <a:ea typeface="Aptos Display" pitchFamily="34" charset="-122"/>
                <a:cs typeface="Aptos Display" pitchFamily="34" charset="-120"/>
              </a:rPr>
              <a:t>The public-private model needs to reward secure adoption</a:t>
            </a:r>
            <a:endParaRPr lang="en-US" sz="2150" dirty="0"/>
          </a:p>
        </p:txBody>
      </p:sp>
      <p:sp>
        <p:nvSpPr>
          <p:cNvPr id="4" name="Text 2"/>
          <p:cNvSpPr/>
          <p:nvPr/>
        </p:nvSpPr>
        <p:spPr>
          <a:xfrm>
            <a:off x="457200" y="1298448"/>
            <a:ext cx="7132320" cy="256032"/>
          </a:xfrm>
          <a:prstGeom prst="rect">
            <a:avLst/>
          </a:prstGeom>
          <a:noFill/>
          <a:ln/>
        </p:spPr>
        <p:txBody>
          <a:bodyPr wrap="square" lIns="0" tIns="0" rIns="0" bIns="0" rtlCol="0" anchor="ctr">
            <a:normAutofit/>
          </a:bodyPr>
          <a:lstStyle/>
          <a:p>
            <a:pPr marL="0" indent="0">
              <a:buNone/>
            </a:pPr>
            <a:r>
              <a:rPr lang="en-US" sz="1150" dirty="0">
                <a:solidFill>
                  <a:srgbClr val="66625C"/>
                </a:solidFill>
                <a:latin typeface="Aptos" pitchFamily="34" charset="0"/>
                <a:ea typeface="Aptos" pitchFamily="34" charset="-122"/>
                <a:cs typeface="Aptos" pitchFamily="34" charset="-120"/>
              </a:rPr>
              <a:t>Move from more rules to aligned incentives, measurable assurance, and safe information sharing.</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8C8880"/>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8C8880"/>
                </a:solidFill>
                <a:latin typeface="Aptos" pitchFamily="34" charset="0"/>
                <a:ea typeface="Aptos" pitchFamily="34" charset="-122"/>
                <a:cs typeface="Aptos" pitchFamily="34" charset="-120"/>
              </a:rPr>
              <a:t>5</a:t>
            </a:r>
            <a:endParaRPr lang="en-US" sz="650" dirty="0"/>
          </a:p>
        </p:txBody>
      </p:sp>
      <p:sp>
        <p:nvSpPr>
          <p:cNvPr id="8" name="Text 5"/>
          <p:cNvSpPr/>
          <p:nvPr/>
        </p:nvSpPr>
        <p:spPr>
          <a:xfrm>
            <a:off x="585216" y="3819794"/>
            <a:ext cx="1234440" cy="256032"/>
          </a:xfrm>
          <a:prstGeom prst="rect">
            <a:avLst/>
          </a:prstGeom>
          <a:noFill/>
          <a:ln/>
        </p:spPr>
        <p:txBody>
          <a:bodyPr wrap="square" lIns="0" tIns="0" rIns="0" bIns="0" rtlCol="0" anchor="t">
            <a:normAutofit/>
          </a:bodyPr>
          <a:lstStyle/>
          <a:p>
            <a:pPr marL="0" indent="0" algn="ctr">
              <a:buNone/>
            </a:pPr>
            <a:r>
              <a:rPr lang="en-US" sz="1200" b="1" dirty="0">
                <a:solidFill>
                  <a:srgbClr val="141413"/>
                </a:solidFill>
                <a:latin typeface="Aptos" pitchFamily="34" charset="0"/>
                <a:ea typeface="Aptos" pitchFamily="34" charset="-122"/>
                <a:cs typeface="Aptos" pitchFamily="34" charset="-120"/>
              </a:rPr>
              <a:t>Innovation</a:t>
            </a:r>
            <a:endParaRPr lang="en-US" sz="1200" dirty="0"/>
          </a:p>
        </p:txBody>
      </p:sp>
      <p:sp>
        <p:nvSpPr>
          <p:cNvPr id="9" name="Text 6"/>
          <p:cNvSpPr/>
          <p:nvPr/>
        </p:nvSpPr>
        <p:spPr>
          <a:xfrm>
            <a:off x="7342632" y="3819794"/>
            <a:ext cx="1051560" cy="256032"/>
          </a:xfrm>
          <a:prstGeom prst="rect">
            <a:avLst/>
          </a:prstGeom>
          <a:noFill/>
          <a:ln/>
        </p:spPr>
        <p:txBody>
          <a:bodyPr wrap="square" lIns="0" tIns="0" rIns="0" bIns="0" rtlCol="0" anchor="t">
            <a:normAutofit/>
          </a:bodyPr>
          <a:lstStyle/>
          <a:p>
            <a:pPr marL="0" indent="0" algn="ctr">
              <a:buNone/>
            </a:pPr>
            <a:r>
              <a:rPr lang="en-US" sz="1200" b="1" dirty="0">
                <a:solidFill>
                  <a:srgbClr val="141413"/>
                </a:solidFill>
                <a:latin typeface="Aptos" pitchFamily="34" charset="0"/>
                <a:ea typeface="Aptos" pitchFamily="34" charset="-122"/>
                <a:cs typeface="Aptos" pitchFamily="34" charset="-120"/>
              </a:rPr>
              <a:t>Trust</a:t>
            </a:r>
            <a:endParaRPr lang="en-US" sz="1200" dirty="0"/>
          </a:p>
        </p:txBody>
      </p:sp>
      <p:sp>
        <p:nvSpPr>
          <p:cNvPr id="10" name="Shape 7"/>
          <p:cNvSpPr/>
          <p:nvPr/>
        </p:nvSpPr>
        <p:spPr>
          <a:xfrm>
            <a:off x="1645920" y="3931920"/>
            <a:ext cx="5989320" cy="0"/>
          </a:xfrm>
          <a:prstGeom prst="line">
            <a:avLst/>
          </a:prstGeom>
          <a:noFill/>
          <a:ln w="38100">
            <a:solidFill>
              <a:srgbClr val="FF5F00"/>
            </a:solidFill>
            <a:prstDash val="solid"/>
            <a:headEnd type="none"/>
            <a:tailEnd type="triangle"/>
          </a:ln>
        </p:spPr>
        <p:txBody>
          <a:bodyPr/>
          <a:lstStyle/>
          <a:p>
            <a:endParaRPr lang="en-US"/>
          </a:p>
        </p:txBody>
      </p:sp>
      <p:sp>
        <p:nvSpPr>
          <p:cNvPr id="11" name="Text 8"/>
          <p:cNvSpPr/>
          <p:nvPr/>
        </p:nvSpPr>
        <p:spPr>
          <a:xfrm>
            <a:off x="640080" y="2157984"/>
            <a:ext cx="1298448" cy="512064"/>
          </a:xfrm>
          <a:prstGeom prst="roundRect">
            <a:avLst/>
          </a:prstGeom>
          <a:solidFill>
            <a:srgbClr val="FFFFFF"/>
          </a:solidFill>
          <a:ln w="12700">
            <a:solidFill>
              <a:srgbClr val="EB001B"/>
            </a:solidFill>
          </a:ln>
        </p:spPr>
        <p:txBody>
          <a:bodyPr wrap="square" lIns="635" tIns="635" rIns="635" bIns="635" rtlCol="0" anchor="ctr">
            <a:normAutofit/>
          </a:bodyPr>
          <a:lstStyle/>
          <a:p>
            <a:pPr marL="0" indent="0" algn="ctr">
              <a:buNone/>
            </a:pPr>
            <a:r>
              <a:rPr lang="en-US" sz="920" b="1" dirty="0">
                <a:solidFill>
                  <a:srgbClr val="141413"/>
                </a:solidFill>
                <a:latin typeface="Aptos" pitchFamily="34" charset="0"/>
                <a:ea typeface="Aptos" pitchFamily="34" charset="-122"/>
                <a:cs typeface="Aptos" pitchFamily="34" charset="-120"/>
              </a:rPr>
              <a:t>Threat and fraud</a:t>
            </a:r>
            <a:endParaRPr lang="en-US" sz="920" dirty="0"/>
          </a:p>
          <a:p>
            <a:pPr marL="0" indent="0" algn="ctr">
              <a:buNone/>
            </a:pPr>
            <a:r>
              <a:rPr lang="en-US" sz="920" b="1" dirty="0">
                <a:solidFill>
                  <a:srgbClr val="141413"/>
                </a:solidFill>
                <a:latin typeface="Aptos" pitchFamily="34" charset="0"/>
                <a:ea typeface="Aptos" pitchFamily="34" charset="-122"/>
                <a:cs typeface="Aptos" pitchFamily="34" charset="-120"/>
              </a:rPr>
              <a:t>information sharing</a:t>
            </a:r>
            <a:endParaRPr lang="en-US" sz="920" dirty="0"/>
          </a:p>
        </p:txBody>
      </p:sp>
      <p:sp>
        <p:nvSpPr>
          <p:cNvPr id="13" name="Text 10"/>
          <p:cNvSpPr/>
          <p:nvPr/>
        </p:nvSpPr>
        <p:spPr>
          <a:xfrm>
            <a:off x="585216" y="2779776"/>
            <a:ext cx="1408176" cy="777240"/>
          </a:xfrm>
          <a:prstGeom prst="rect">
            <a:avLst/>
          </a:prstGeom>
          <a:noFill/>
          <a:ln/>
        </p:spPr>
        <p:txBody>
          <a:bodyPr wrap="square" lIns="254" tIns="254" rIns="254" bIns="254" rtlCol="0" anchor="ctr">
            <a:normAutofit/>
          </a:bodyPr>
          <a:lstStyle/>
          <a:p>
            <a:pPr marL="0" indent="0" algn="ctr">
              <a:buNone/>
            </a:pPr>
            <a:r>
              <a:rPr lang="en-US" sz="780" dirty="0">
                <a:solidFill>
                  <a:srgbClr val="66625C"/>
                </a:solidFill>
                <a:latin typeface="Aptos" pitchFamily="34" charset="0"/>
                <a:ea typeface="Aptos" pitchFamily="34" charset="-122"/>
                <a:cs typeface="Aptos" pitchFamily="34" charset="-120"/>
              </a:rPr>
              <a:t>Safe harbor, privacy-preserving exchange, usable feedback from SAR/incident data.</a:t>
            </a:r>
            <a:endParaRPr lang="en-US" sz="780" dirty="0"/>
          </a:p>
        </p:txBody>
      </p:sp>
      <p:sp>
        <p:nvSpPr>
          <p:cNvPr id="14" name="Text 11"/>
          <p:cNvSpPr/>
          <p:nvPr/>
        </p:nvSpPr>
        <p:spPr>
          <a:xfrm>
            <a:off x="2240280" y="2157984"/>
            <a:ext cx="1298448" cy="512064"/>
          </a:xfrm>
          <a:prstGeom prst="roundRect">
            <a:avLst/>
          </a:prstGeom>
          <a:solidFill>
            <a:srgbClr val="EDEBE6"/>
          </a:solidFill>
          <a:ln w="12700">
            <a:solidFill>
              <a:srgbClr val="FF5F00"/>
            </a:solidFill>
          </a:ln>
        </p:spPr>
        <p:txBody>
          <a:bodyPr wrap="square" lIns="635" tIns="635" rIns="635" bIns="635" rtlCol="0" anchor="ctr">
            <a:normAutofit/>
          </a:bodyPr>
          <a:lstStyle/>
          <a:p>
            <a:pPr marL="0" indent="0" algn="ctr">
              <a:buNone/>
            </a:pPr>
            <a:r>
              <a:rPr lang="en-US" sz="920" b="1" dirty="0">
                <a:solidFill>
                  <a:srgbClr val="141413"/>
                </a:solidFill>
                <a:latin typeface="Aptos" pitchFamily="34" charset="0"/>
                <a:ea typeface="Aptos" pitchFamily="34" charset="-122"/>
                <a:cs typeface="Aptos" pitchFamily="34" charset="-120"/>
              </a:rPr>
              <a:t>Regulatory</a:t>
            </a:r>
            <a:endParaRPr lang="en-US" sz="920" dirty="0"/>
          </a:p>
          <a:p>
            <a:pPr marL="0" indent="0" algn="ctr">
              <a:buNone/>
            </a:pPr>
            <a:r>
              <a:rPr lang="en-US" sz="920" b="1" dirty="0">
                <a:solidFill>
                  <a:srgbClr val="141413"/>
                </a:solidFill>
                <a:latin typeface="Aptos" pitchFamily="34" charset="0"/>
                <a:ea typeface="Aptos" pitchFamily="34" charset="-122"/>
                <a:cs typeface="Aptos" pitchFamily="34" charset="-120"/>
              </a:rPr>
              <a:t>harmonization</a:t>
            </a:r>
            <a:endParaRPr lang="en-US" sz="920" dirty="0"/>
          </a:p>
        </p:txBody>
      </p:sp>
      <p:sp>
        <p:nvSpPr>
          <p:cNvPr id="15" name="Shape 12"/>
          <p:cNvSpPr/>
          <p:nvPr/>
        </p:nvSpPr>
        <p:spPr>
          <a:xfrm>
            <a:off x="2087530" y="2670048"/>
            <a:ext cx="0" cy="1078992"/>
          </a:xfrm>
          <a:prstGeom prst="line">
            <a:avLst/>
          </a:prstGeom>
          <a:noFill/>
          <a:ln w="13970">
            <a:solidFill>
              <a:srgbClr val="B7B3AA"/>
            </a:solidFill>
            <a:prstDash val="solid"/>
          </a:ln>
        </p:spPr>
        <p:txBody>
          <a:bodyPr/>
          <a:lstStyle/>
          <a:p>
            <a:endParaRPr lang="en-US"/>
          </a:p>
        </p:txBody>
      </p:sp>
      <p:sp>
        <p:nvSpPr>
          <p:cNvPr id="16" name="Text 13"/>
          <p:cNvSpPr/>
          <p:nvPr/>
        </p:nvSpPr>
        <p:spPr>
          <a:xfrm>
            <a:off x="2185416" y="2779776"/>
            <a:ext cx="1408176" cy="777240"/>
          </a:xfrm>
          <a:prstGeom prst="rect">
            <a:avLst/>
          </a:prstGeom>
          <a:noFill/>
          <a:ln/>
        </p:spPr>
        <p:txBody>
          <a:bodyPr wrap="square" lIns="254" tIns="254" rIns="254" bIns="254" rtlCol="0" anchor="ctr">
            <a:normAutofit/>
          </a:bodyPr>
          <a:lstStyle/>
          <a:p>
            <a:pPr marL="0" indent="0" algn="ctr">
              <a:buNone/>
            </a:pPr>
            <a:r>
              <a:rPr lang="en-US" sz="780" dirty="0">
                <a:solidFill>
                  <a:srgbClr val="66625C"/>
                </a:solidFill>
                <a:latin typeface="Aptos" pitchFamily="34" charset="0"/>
                <a:ea typeface="Aptos" pitchFamily="34" charset="-122"/>
                <a:cs typeface="Aptos" pitchFamily="34" charset="-120"/>
              </a:rPr>
              <a:t>Map duplicative obligations to security outcomes and reduce wasted compliance effort.</a:t>
            </a:r>
            <a:endParaRPr lang="en-US" sz="780" dirty="0"/>
          </a:p>
        </p:txBody>
      </p:sp>
      <p:sp>
        <p:nvSpPr>
          <p:cNvPr id="17" name="Text 14"/>
          <p:cNvSpPr/>
          <p:nvPr/>
        </p:nvSpPr>
        <p:spPr>
          <a:xfrm>
            <a:off x="3840480" y="2157984"/>
            <a:ext cx="1298448" cy="512064"/>
          </a:xfrm>
          <a:prstGeom prst="roundRect">
            <a:avLst/>
          </a:prstGeom>
          <a:solidFill>
            <a:srgbClr val="FFFFFF"/>
          </a:solidFill>
          <a:ln w="12700">
            <a:solidFill>
              <a:srgbClr val="F79E1B"/>
            </a:solidFill>
          </a:ln>
        </p:spPr>
        <p:txBody>
          <a:bodyPr wrap="square" lIns="635" tIns="635" rIns="635" bIns="635" rtlCol="0" anchor="ctr">
            <a:normAutofit/>
          </a:bodyPr>
          <a:lstStyle/>
          <a:p>
            <a:pPr marL="0" indent="0" algn="ctr">
              <a:buNone/>
            </a:pPr>
            <a:r>
              <a:rPr lang="en-US" sz="920" b="1" dirty="0">
                <a:solidFill>
                  <a:srgbClr val="141413"/>
                </a:solidFill>
                <a:latin typeface="Aptos" pitchFamily="34" charset="0"/>
                <a:ea typeface="Aptos" pitchFamily="34" charset="-122"/>
                <a:cs typeface="Aptos" pitchFamily="34" charset="-120"/>
              </a:rPr>
              <a:t>Assurance</a:t>
            </a:r>
            <a:endParaRPr lang="en-US" sz="920" dirty="0"/>
          </a:p>
          <a:p>
            <a:pPr marL="0" indent="0" algn="ctr">
              <a:buNone/>
            </a:pPr>
            <a:r>
              <a:rPr lang="en-US" sz="920" b="1" dirty="0">
                <a:solidFill>
                  <a:srgbClr val="141413"/>
                </a:solidFill>
                <a:latin typeface="Aptos" pitchFamily="34" charset="0"/>
                <a:ea typeface="Aptos" pitchFamily="34" charset="-122"/>
                <a:cs typeface="Aptos" pitchFamily="34" charset="-120"/>
              </a:rPr>
              <a:t>standards</a:t>
            </a:r>
            <a:endParaRPr lang="en-US" sz="920" dirty="0"/>
          </a:p>
        </p:txBody>
      </p:sp>
      <p:sp>
        <p:nvSpPr>
          <p:cNvPr id="18" name="Shape 15"/>
          <p:cNvSpPr/>
          <p:nvPr/>
        </p:nvSpPr>
        <p:spPr>
          <a:xfrm>
            <a:off x="3687730" y="2670048"/>
            <a:ext cx="0" cy="1078992"/>
          </a:xfrm>
          <a:prstGeom prst="line">
            <a:avLst/>
          </a:prstGeom>
          <a:noFill/>
          <a:ln w="13970">
            <a:solidFill>
              <a:srgbClr val="B7B3AA"/>
            </a:solidFill>
            <a:prstDash val="solid"/>
          </a:ln>
        </p:spPr>
        <p:txBody>
          <a:bodyPr/>
          <a:lstStyle/>
          <a:p>
            <a:endParaRPr lang="en-US"/>
          </a:p>
        </p:txBody>
      </p:sp>
      <p:sp>
        <p:nvSpPr>
          <p:cNvPr id="19" name="Text 16"/>
          <p:cNvSpPr/>
          <p:nvPr/>
        </p:nvSpPr>
        <p:spPr>
          <a:xfrm>
            <a:off x="3785616" y="2779776"/>
            <a:ext cx="1408176" cy="777240"/>
          </a:xfrm>
          <a:prstGeom prst="rect">
            <a:avLst/>
          </a:prstGeom>
          <a:noFill/>
          <a:ln/>
        </p:spPr>
        <p:txBody>
          <a:bodyPr wrap="square" lIns="254" tIns="254" rIns="254" bIns="254" rtlCol="0" anchor="ctr">
            <a:normAutofit/>
          </a:bodyPr>
          <a:lstStyle/>
          <a:p>
            <a:pPr marL="0" indent="0" algn="ctr">
              <a:buNone/>
            </a:pPr>
            <a:r>
              <a:rPr lang="en-US" sz="780" dirty="0">
                <a:solidFill>
                  <a:srgbClr val="66625C"/>
                </a:solidFill>
                <a:latin typeface="Aptos" pitchFamily="34" charset="0"/>
                <a:ea typeface="Aptos" pitchFamily="34" charset="-122"/>
                <a:cs typeface="Aptos" pitchFamily="34" charset="-120"/>
              </a:rPr>
              <a:t>Validation, adversarial testing, red teaming, provenance, and auditable logs for critical AI.</a:t>
            </a:r>
            <a:endParaRPr lang="en-US" sz="780" dirty="0"/>
          </a:p>
        </p:txBody>
      </p:sp>
      <p:sp>
        <p:nvSpPr>
          <p:cNvPr id="20" name="Text 17"/>
          <p:cNvSpPr/>
          <p:nvPr/>
        </p:nvSpPr>
        <p:spPr>
          <a:xfrm>
            <a:off x="5440680" y="2157984"/>
            <a:ext cx="1298448" cy="512064"/>
          </a:xfrm>
          <a:prstGeom prst="roundRect">
            <a:avLst/>
          </a:prstGeom>
          <a:solidFill>
            <a:srgbClr val="EDEBE6"/>
          </a:solidFill>
          <a:ln w="12700">
            <a:solidFill>
              <a:srgbClr val="FF5F00"/>
            </a:solidFill>
          </a:ln>
        </p:spPr>
        <p:txBody>
          <a:bodyPr wrap="square" lIns="635" tIns="635" rIns="635" bIns="635" rtlCol="0" anchor="ctr">
            <a:normAutofit/>
          </a:bodyPr>
          <a:lstStyle/>
          <a:p>
            <a:pPr marL="0" indent="0" algn="ctr">
              <a:buNone/>
            </a:pPr>
            <a:r>
              <a:rPr lang="en-US" sz="920" b="1" dirty="0">
                <a:solidFill>
                  <a:srgbClr val="141413"/>
                </a:solidFill>
                <a:latin typeface="Aptos" pitchFamily="34" charset="0"/>
                <a:ea typeface="Aptos" pitchFamily="34" charset="-122"/>
                <a:cs typeface="Aptos" pitchFamily="34" charset="-120"/>
              </a:rPr>
              <a:t>Regulatory</a:t>
            </a:r>
            <a:endParaRPr lang="en-US" sz="920" dirty="0"/>
          </a:p>
          <a:p>
            <a:pPr marL="0" indent="0" algn="ctr">
              <a:buNone/>
            </a:pPr>
            <a:r>
              <a:rPr lang="en-US" sz="920" b="1" dirty="0">
                <a:solidFill>
                  <a:srgbClr val="141413"/>
                </a:solidFill>
                <a:latin typeface="Aptos" pitchFamily="34" charset="0"/>
                <a:ea typeface="Aptos" pitchFamily="34" charset="-122"/>
                <a:cs typeface="Aptos" pitchFamily="34" charset="-120"/>
              </a:rPr>
              <a:t>certainty</a:t>
            </a:r>
            <a:endParaRPr lang="en-US" sz="920" dirty="0"/>
          </a:p>
        </p:txBody>
      </p:sp>
      <p:sp>
        <p:nvSpPr>
          <p:cNvPr id="21" name="Shape 18"/>
          <p:cNvSpPr/>
          <p:nvPr/>
        </p:nvSpPr>
        <p:spPr>
          <a:xfrm>
            <a:off x="5287930" y="2670048"/>
            <a:ext cx="0" cy="1078992"/>
          </a:xfrm>
          <a:prstGeom prst="line">
            <a:avLst/>
          </a:prstGeom>
          <a:noFill/>
          <a:ln w="13970">
            <a:solidFill>
              <a:srgbClr val="B7B3AA"/>
            </a:solidFill>
            <a:prstDash val="solid"/>
          </a:ln>
        </p:spPr>
        <p:txBody>
          <a:bodyPr/>
          <a:lstStyle/>
          <a:p>
            <a:endParaRPr lang="en-US"/>
          </a:p>
        </p:txBody>
      </p:sp>
      <p:sp>
        <p:nvSpPr>
          <p:cNvPr id="22" name="Text 19"/>
          <p:cNvSpPr/>
          <p:nvPr/>
        </p:nvSpPr>
        <p:spPr>
          <a:xfrm>
            <a:off x="5385816" y="2779776"/>
            <a:ext cx="1408176" cy="777240"/>
          </a:xfrm>
          <a:prstGeom prst="rect">
            <a:avLst/>
          </a:prstGeom>
          <a:noFill/>
          <a:ln/>
        </p:spPr>
        <p:txBody>
          <a:bodyPr wrap="square" lIns="254" tIns="254" rIns="254" bIns="254" rtlCol="0" anchor="ctr">
            <a:normAutofit/>
          </a:bodyPr>
          <a:lstStyle/>
          <a:p>
            <a:pPr marL="0" indent="0" algn="ctr">
              <a:buNone/>
            </a:pPr>
            <a:r>
              <a:rPr lang="en-US" sz="780" dirty="0">
                <a:solidFill>
                  <a:srgbClr val="66625C"/>
                </a:solidFill>
                <a:latin typeface="Aptos" pitchFamily="34" charset="0"/>
                <a:ea typeface="Aptos" pitchFamily="34" charset="-122"/>
                <a:cs typeface="Aptos" pitchFamily="34" charset="-120"/>
              </a:rPr>
              <a:t>Forbearance or safe harbor tied to verifiable risk management - not blanket immunity.</a:t>
            </a:r>
            <a:endParaRPr lang="en-US" sz="780" dirty="0"/>
          </a:p>
        </p:txBody>
      </p:sp>
      <p:sp>
        <p:nvSpPr>
          <p:cNvPr id="23" name="Text 20"/>
          <p:cNvSpPr/>
          <p:nvPr/>
        </p:nvSpPr>
        <p:spPr>
          <a:xfrm>
            <a:off x="7040880" y="2157984"/>
            <a:ext cx="1298448" cy="512064"/>
          </a:xfrm>
          <a:prstGeom prst="roundRect">
            <a:avLst/>
          </a:prstGeom>
          <a:solidFill>
            <a:srgbClr val="FFFFFF"/>
          </a:solidFill>
          <a:ln w="12700">
            <a:solidFill>
              <a:srgbClr val="B7B3AA"/>
            </a:solidFill>
          </a:ln>
        </p:spPr>
        <p:txBody>
          <a:bodyPr wrap="square" lIns="635" tIns="635" rIns="635" bIns="635" rtlCol="0" anchor="ctr">
            <a:normAutofit/>
          </a:bodyPr>
          <a:lstStyle/>
          <a:p>
            <a:pPr marL="0" indent="0" algn="ctr">
              <a:buNone/>
            </a:pPr>
            <a:r>
              <a:rPr lang="en-US" sz="920" b="1" dirty="0">
                <a:solidFill>
                  <a:srgbClr val="141413"/>
                </a:solidFill>
                <a:latin typeface="Aptos" pitchFamily="34" charset="0"/>
                <a:ea typeface="Aptos" pitchFamily="34" charset="-122"/>
                <a:cs typeface="Aptos" pitchFamily="34" charset="-120"/>
              </a:rPr>
              <a:t>Workforce and</a:t>
            </a:r>
            <a:endParaRPr lang="en-US" sz="920" dirty="0"/>
          </a:p>
          <a:p>
            <a:pPr marL="0" indent="0" algn="ctr">
              <a:buNone/>
            </a:pPr>
            <a:r>
              <a:rPr lang="en-US" sz="920" b="1" dirty="0">
                <a:solidFill>
                  <a:srgbClr val="141413"/>
                </a:solidFill>
                <a:latin typeface="Aptos" pitchFamily="34" charset="0"/>
                <a:ea typeface="Aptos" pitchFamily="34" charset="-122"/>
                <a:cs typeface="Aptos" pitchFamily="34" charset="-120"/>
              </a:rPr>
              <a:t>exercises</a:t>
            </a:r>
            <a:endParaRPr lang="en-US" sz="920" dirty="0"/>
          </a:p>
        </p:txBody>
      </p:sp>
      <p:sp>
        <p:nvSpPr>
          <p:cNvPr id="24" name="Shape 21"/>
          <p:cNvSpPr/>
          <p:nvPr/>
        </p:nvSpPr>
        <p:spPr>
          <a:xfrm>
            <a:off x="6888130" y="2670048"/>
            <a:ext cx="0" cy="1078992"/>
          </a:xfrm>
          <a:prstGeom prst="line">
            <a:avLst/>
          </a:prstGeom>
          <a:noFill/>
          <a:ln w="13970">
            <a:solidFill>
              <a:srgbClr val="B7B3AA"/>
            </a:solidFill>
            <a:prstDash val="solid"/>
          </a:ln>
        </p:spPr>
        <p:txBody>
          <a:bodyPr/>
          <a:lstStyle/>
          <a:p>
            <a:endParaRPr lang="en-US"/>
          </a:p>
        </p:txBody>
      </p:sp>
      <p:sp>
        <p:nvSpPr>
          <p:cNvPr id="25" name="Text 22"/>
          <p:cNvSpPr/>
          <p:nvPr/>
        </p:nvSpPr>
        <p:spPr>
          <a:xfrm>
            <a:off x="6986016" y="2779776"/>
            <a:ext cx="1408176" cy="777240"/>
          </a:xfrm>
          <a:prstGeom prst="rect">
            <a:avLst/>
          </a:prstGeom>
          <a:noFill/>
          <a:ln/>
        </p:spPr>
        <p:txBody>
          <a:bodyPr wrap="square" lIns="254" tIns="254" rIns="254" bIns="254" rtlCol="0" anchor="ctr">
            <a:normAutofit/>
          </a:bodyPr>
          <a:lstStyle/>
          <a:p>
            <a:pPr marL="0" indent="0" algn="ctr">
              <a:buNone/>
            </a:pPr>
            <a:r>
              <a:rPr lang="en-US" sz="780" dirty="0">
                <a:solidFill>
                  <a:srgbClr val="66625C"/>
                </a:solidFill>
                <a:latin typeface="Aptos" pitchFamily="34" charset="0"/>
                <a:ea typeface="Aptos" pitchFamily="34" charset="-122"/>
                <a:cs typeface="Aptos" pitchFamily="34" charset="-120"/>
              </a:rPr>
              <a:t>AI-cyber skills, board education, tabletop scenarios, and public-private playbooks.</a:t>
            </a:r>
            <a:endParaRPr lang="en-US" sz="780" dirty="0"/>
          </a:p>
        </p:txBody>
      </p:sp>
      <p:sp>
        <p:nvSpPr>
          <p:cNvPr id="26" name="Text 23"/>
          <p:cNvSpPr/>
          <p:nvPr/>
        </p:nvSpPr>
        <p:spPr>
          <a:xfrm>
            <a:off x="804671" y="1600200"/>
            <a:ext cx="7315200" cy="402335"/>
          </a:xfrm>
          <a:prstGeom prst="rect">
            <a:avLst/>
          </a:prstGeom>
          <a:noFill/>
          <a:ln/>
        </p:spPr>
        <p:txBody>
          <a:bodyPr wrap="square" lIns="0" tIns="0" rIns="0" bIns="0" rtlCol="0" anchor="t">
            <a:normAutofit fontScale="92500" lnSpcReduction="20000"/>
          </a:bodyPr>
          <a:lstStyle/>
          <a:p>
            <a:pPr algn="ctr"/>
            <a:r>
              <a:rPr lang="en-US" sz="1600" b="1" dirty="0"/>
              <a:t>How should government and industry work together to make secure AI adoption the default in financial services?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242321"/>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BFBAB3"/>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6675120" cy="685800"/>
          </a:xfrm>
          <a:prstGeom prst="rect">
            <a:avLst/>
          </a:prstGeom>
          <a:noFill/>
          <a:ln/>
        </p:spPr>
        <p:txBody>
          <a:bodyPr wrap="square" lIns="0" tIns="0" rIns="0" bIns="0" rtlCol="0" anchor="ctr">
            <a:normAutofit/>
          </a:bodyP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Where ISA can uniquely lead</a:t>
            </a:r>
            <a:endParaRPr lang="en-US" sz="2400" dirty="0"/>
          </a:p>
        </p:txBody>
      </p:sp>
      <p:sp>
        <p:nvSpPr>
          <p:cNvPr id="4" name="Text 2"/>
          <p:cNvSpPr/>
          <p:nvPr/>
        </p:nvSpPr>
        <p:spPr>
          <a:xfrm>
            <a:off x="457200" y="1344168"/>
            <a:ext cx="7315200" cy="256032"/>
          </a:xfrm>
          <a:prstGeom prst="rect">
            <a:avLst/>
          </a:prstGeom>
          <a:noFill/>
          <a:ln/>
        </p:spPr>
        <p:txBody>
          <a:bodyPr wrap="square" lIns="0" tIns="0" rIns="0" bIns="0" rtlCol="0" anchor="ctr">
            <a:normAutofit/>
          </a:bodyPr>
          <a:lstStyle/>
          <a:p>
            <a:pPr marL="0" indent="0">
              <a:buNone/>
            </a:pPr>
            <a:r>
              <a:rPr lang="en-US" sz="1150" dirty="0">
                <a:solidFill>
                  <a:srgbClr val="E6E1DC"/>
                </a:solidFill>
                <a:latin typeface="Aptos" pitchFamily="34" charset="0"/>
                <a:ea typeface="Aptos" pitchFamily="34" charset="-122"/>
                <a:cs typeface="Aptos" pitchFamily="34" charset="-120"/>
              </a:rPr>
              <a:t>ISA can be the board-level translation layer between AI security, economics, and public policy.</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D9D9D9"/>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D9D9D9"/>
                </a:solidFill>
                <a:latin typeface="Aptos" pitchFamily="34" charset="0"/>
                <a:ea typeface="Aptos" pitchFamily="34" charset="-122"/>
                <a:cs typeface="Aptos" pitchFamily="34" charset="-120"/>
              </a:rPr>
              <a:t>6</a:t>
            </a:r>
            <a:endParaRPr lang="en-US" sz="650" dirty="0"/>
          </a:p>
        </p:txBody>
      </p:sp>
      <p:sp>
        <p:nvSpPr>
          <p:cNvPr id="8" name="Shape 5"/>
          <p:cNvSpPr/>
          <p:nvPr/>
        </p:nvSpPr>
        <p:spPr>
          <a:xfrm>
            <a:off x="1298448" y="3154680"/>
            <a:ext cx="6355080" cy="0"/>
          </a:xfrm>
          <a:prstGeom prst="line">
            <a:avLst/>
          </a:prstGeom>
          <a:noFill/>
          <a:ln w="15240">
            <a:solidFill>
              <a:srgbClr val="6E6A63"/>
            </a:solidFill>
            <a:prstDash val="solid"/>
            <a:headEnd type="none"/>
            <a:tailEnd type="triangle"/>
          </a:ln>
        </p:spPr>
        <p:txBody>
          <a:bodyPr/>
          <a:lstStyle/>
          <a:p>
            <a:endParaRPr lang="en-US"/>
          </a:p>
        </p:txBody>
      </p:sp>
      <p:sp>
        <p:nvSpPr>
          <p:cNvPr id="9" name="Text 6"/>
          <p:cNvSpPr/>
          <p:nvPr/>
        </p:nvSpPr>
        <p:spPr>
          <a:xfrm>
            <a:off x="868680" y="2944368"/>
            <a:ext cx="749808" cy="438912"/>
          </a:xfrm>
          <a:prstGeom prst="ellipse">
            <a:avLst/>
          </a:prstGeom>
          <a:solidFill>
            <a:srgbClr val="EB001B"/>
          </a:solidFill>
          <a:ln>
            <a:solidFill>
              <a:srgbClr val="EB001B">
                <a:alpha val="0"/>
              </a:srgbClr>
            </a:solidFill>
          </a:ln>
        </p:spPr>
        <p:txBody>
          <a:bodyPr wrap="square" lIns="0" tIns="0" rIns="0" bIns="0" rtlCol="0" anchor="ctr">
            <a:normAutofit/>
          </a:bodyPr>
          <a:lstStyle/>
          <a:p>
            <a:pPr marL="0" indent="0" algn="ctr">
              <a:buNone/>
            </a:pPr>
            <a:r>
              <a:rPr lang="en-US" sz="1300" b="1" dirty="0">
                <a:solidFill>
                  <a:srgbClr val="FFFFFF"/>
                </a:solidFill>
                <a:latin typeface="Aptos" pitchFamily="34" charset="0"/>
                <a:ea typeface="Aptos" pitchFamily="34" charset="-122"/>
                <a:cs typeface="Aptos" pitchFamily="34" charset="-120"/>
              </a:rPr>
              <a:t>2026</a:t>
            </a:r>
            <a:endParaRPr lang="en-US" sz="1300" dirty="0"/>
          </a:p>
        </p:txBody>
      </p:sp>
      <p:sp>
        <p:nvSpPr>
          <p:cNvPr id="10" name="Text 7"/>
          <p:cNvSpPr/>
          <p:nvPr/>
        </p:nvSpPr>
        <p:spPr>
          <a:xfrm>
            <a:off x="457200" y="3547872"/>
            <a:ext cx="1920240" cy="219456"/>
          </a:xfrm>
          <a:prstGeom prst="rect">
            <a:avLst/>
          </a:prstGeom>
          <a:noFill/>
          <a:ln/>
        </p:spPr>
        <p:txBody>
          <a:bodyPr wrap="square" lIns="0" tIns="0" rIns="0" bIns="0" rtlCol="0" anchor="t">
            <a:normAutofit/>
          </a:bodyPr>
          <a:lstStyle/>
          <a:p>
            <a:pPr marL="0" indent="0" algn="ctr">
              <a:buNone/>
            </a:pPr>
            <a:r>
              <a:rPr lang="en-US" sz="1050" b="1" dirty="0">
                <a:solidFill>
                  <a:srgbClr val="FFFFFF"/>
                </a:solidFill>
                <a:latin typeface="Aptos" pitchFamily="34" charset="0"/>
                <a:ea typeface="Aptos" pitchFamily="34" charset="-122"/>
                <a:cs typeface="Aptos" pitchFamily="34" charset="-120"/>
              </a:rPr>
              <a:t>Define the board agenda</a:t>
            </a:r>
            <a:endParaRPr lang="en-US" sz="1050" dirty="0"/>
          </a:p>
        </p:txBody>
      </p:sp>
      <p:sp>
        <p:nvSpPr>
          <p:cNvPr id="11" name="Text 8"/>
          <p:cNvSpPr/>
          <p:nvPr/>
        </p:nvSpPr>
        <p:spPr>
          <a:xfrm>
            <a:off x="393192" y="3886200"/>
            <a:ext cx="2057400" cy="457200"/>
          </a:xfrm>
          <a:prstGeom prst="rect">
            <a:avLst/>
          </a:prstGeom>
          <a:noFill/>
          <a:ln/>
        </p:spPr>
        <p:txBody>
          <a:bodyPr wrap="square" lIns="254" tIns="254" rIns="254" bIns="254" rtlCol="0" anchor="t">
            <a:normAutofit/>
          </a:bodyPr>
          <a:lstStyle/>
          <a:p>
            <a:pPr marL="0" indent="0" algn="ctr">
              <a:buNone/>
            </a:pPr>
            <a:r>
              <a:rPr lang="en-US" sz="820" dirty="0">
                <a:solidFill>
                  <a:srgbClr val="DAD5CE"/>
                </a:solidFill>
                <a:latin typeface="Aptos" pitchFamily="34" charset="0"/>
                <a:ea typeface="Aptos" pitchFamily="34" charset="-122"/>
                <a:cs typeface="Aptos" pitchFamily="34" charset="-120"/>
              </a:rPr>
              <a:t>AI security governance questions; cross-sector consensus; financial services lens.</a:t>
            </a:r>
            <a:endParaRPr lang="en-US" sz="820" dirty="0"/>
          </a:p>
        </p:txBody>
      </p:sp>
      <p:sp>
        <p:nvSpPr>
          <p:cNvPr id="12" name="Text 9"/>
          <p:cNvSpPr/>
          <p:nvPr/>
        </p:nvSpPr>
        <p:spPr>
          <a:xfrm>
            <a:off x="3657600" y="2944368"/>
            <a:ext cx="749808" cy="438912"/>
          </a:xfrm>
          <a:prstGeom prst="ellipse">
            <a:avLst/>
          </a:prstGeom>
          <a:solidFill>
            <a:srgbClr val="FF5F00"/>
          </a:solidFill>
          <a:ln>
            <a:solidFill>
              <a:srgbClr val="FF5F00">
                <a:alpha val="0"/>
              </a:srgbClr>
            </a:solidFill>
          </a:ln>
        </p:spPr>
        <p:txBody>
          <a:bodyPr wrap="square" lIns="0" tIns="0" rIns="0" bIns="0" rtlCol="0" anchor="ctr">
            <a:normAutofit/>
          </a:bodyPr>
          <a:lstStyle/>
          <a:p>
            <a:pPr marL="0" indent="0" algn="ctr">
              <a:buNone/>
            </a:pPr>
            <a:r>
              <a:rPr lang="en-US" sz="1300" b="1" dirty="0">
                <a:solidFill>
                  <a:srgbClr val="FFFFFF"/>
                </a:solidFill>
                <a:latin typeface="Aptos" pitchFamily="34" charset="0"/>
                <a:ea typeface="Aptos" pitchFamily="34" charset="-122"/>
                <a:cs typeface="Aptos" pitchFamily="34" charset="-120"/>
              </a:rPr>
              <a:t>2027</a:t>
            </a:r>
            <a:endParaRPr lang="en-US" sz="1300" dirty="0"/>
          </a:p>
        </p:txBody>
      </p:sp>
      <p:sp>
        <p:nvSpPr>
          <p:cNvPr id="13" name="Text 10"/>
          <p:cNvSpPr/>
          <p:nvPr/>
        </p:nvSpPr>
        <p:spPr>
          <a:xfrm>
            <a:off x="3246120" y="3547872"/>
            <a:ext cx="1920240" cy="219456"/>
          </a:xfrm>
          <a:prstGeom prst="rect">
            <a:avLst/>
          </a:prstGeom>
          <a:noFill/>
          <a:ln/>
        </p:spPr>
        <p:txBody>
          <a:bodyPr wrap="square" lIns="0" tIns="0" rIns="0" bIns="0" rtlCol="0" anchor="t">
            <a:normAutofit/>
          </a:bodyPr>
          <a:lstStyle/>
          <a:p>
            <a:pPr marL="0" indent="0" algn="ctr">
              <a:buNone/>
            </a:pPr>
            <a:r>
              <a:rPr lang="en-US" sz="1050" b="1" dirty="0">
                <a:solidFill>
                  <a:srgbClr val="FFFFFF"/>
                </a:solidFill>
                <a:latin typeface="Aptos" pitchFamily="34" charset="0"/>
                <a:ea typeface="Aptos" pitchFamily="34" charset="-122"/>
                <a:cs typeface="Aptos" pitchFamily="34" charset="-120"/>
              </a:rPr>
              <a:t>Operationalize incentives</a:t>
            </a:r>
            <a:endParaRPr lang="en-US" sz="1050" dirty="0"/>
          </a:p>
        </p:txBody>
      </p:sp>
      <p:sp>
        <p:nvSpPr>
          <p:cNvPr id="14" name="Text 11"/>
          <p:cNvSpPr/>
          <p:nvPr/>
        </p:nvSpPr>
        <p:spPr>
          <a:xfrm>
            <a:off x="3182112" y="3886200"/>
            <a:ext cx="2057400" cy="457200"/>
          </a:xfrm>
          <a:prstGeom prst="rect">
            <a:avLst/>
          </a:prstGeom>
          <a:noFill/>
          <a:ln/>
        </p:spPr>
        <p:txBody>
          <a:bodyPr wrap="square" lIns="254" tIns="254" rIns="254" bIns="254" rtlCol="0" anchor="t">
            <a:normAutofit/>
          </a:bodyPr>
          <a:lstStyle/>
          <a:p>
            <a:pPr marL="0" indent="0" algn="ctr">
              <a:buNone/>
            </a:pPr>
            <a:r>
              <a:rPr lang="en-US" sz="820" dirty="0">
                <a:solidFill>
                  <a:srgbClr val="DAD5CE"/>
                </a:solidFill>
                <a:latin typeface="Aptos" pitchFamily="34" charset="0"/>
                <a:ea typeface="Aptos" pitchFamily="34" charset="-122"/>
                <a:cs typeface="Aptos" pitchFamily="34" charset="-120"/>
              </a:rPr>
              <a:t>Harmonization proposals; safe-harbor criteria; assurance and validation model.</a:t>
            </a:r>
            <a:endParaRPr lang="en-US" sz="820" dirty="0"/>
          </a:p>
        </p:txBody>
      </p:sp>
      <p:sp>
        <p:nvSpPr>
          <p:cNvPr id="15" name="Text 12"/>
          <p:cNvSpPr/>
          <p:nvPr/>
        </p:nvSpPr>
        <p:spPr>
          <a:xfrm>
            <a:off x="6446520" y="2944368"/>
            <a:ext cx="749808" cy="438912"/>
          </a:xfrm>
          <a:prstGeom prst="ellipse">
            <a:avLst/>
          </a:prstGeom>
          <a:solidFill>
            <a:srgbClr val="F79E1B"/>
          </a:solidFill>
          <a:ln>
            <a:solidFill>
              <a:srgbClr val="F79E1B">
                <a:alpha val="0"/>
              </a:srgbClr>
            </a:solidFill>
          </a:ln>
        </p:spPr>
        <p:txBody>
          <a:bodyPr wrap="square" lIns="0" tIns="0" rIns="0" bIns="0" rtlCol="0" anchor="ctr">
            <a:normAutofit/>
          </a:bodyPr>
          <a:lstStyle/>
          <a:p>
            <a:pPr marL="0" indent="0" algn="ctr">
              <a:buNone/>
            </a:pPr>
            <a:r>
              <a:rPr lang="en-US" sz="1300" b="1" dirty="0">
                <a:solidFill>
                  <a:srgbClr val="171717"/>
                </a:solidFill>
                <a:latin typeface="Aptos" pitchFamily="34" charset="0"/>
                <a:ea typeface="Aptos" pitchFamily="34" charset="-122"/>
                <a:cs typeface="Aptos" pitchFamily="34" charset="-120"/>
              </a:rPr>
              <a:t>2028+</a:t>
            </a:r>
            <a:endParaRPr lang="en-US" sz="1300" dirty="0"/>
          </a:p>
        </p:txBody>
      </p:sp>
      <p:sp>
        <p:nvSpPr>
          <p:cNvPr id="16" name="Text 13"/>
          <p:cNvSpPr/>
          <p:nvPr/>
        </p:nvSpPr>
        <p:spPr>
          <a:xfrm>
            <a:off x="6035040" y="3547872"/>
            <a:ext cx="1920240" cy="219456"/>
          </a:xfrm>
          <a:prstGeom prst="rect">
            <a:avLst/>
          </a:prstGeom>
          <a:noFill/>
          <a:ln/>
        </p:spPr>
        <p:txBody>
          <a:bodyPr wrap="square" lIns="0" tIns="0" rIns="0" bIns="0" rtlCol="0" anchor="t">
            <a:normAutofit/>
          </a:bodyPr>
          <a:lstStyle/>
          <a:p>
            <a:pPr marL="0" indent="0" algn="ctr">
              <a:buNone/>
            </a:pPr>
            <a:r>
              <a:rPr lang="en-US" sz="1050" b="1" dirty="0">
                <a:solidFill>
                  <a:srgbClr val="FFFFFF"/>
                </a:solidFill>
                <a:latin typeface="Aptos" pitchFamily="34" charset="0"/>
                <a:ea typeface="Aptos" pitchFamily="34" charset="-122"/>
                <a:cs typeface="Aptos" pitchFamily="34" charset="-120"/>
              </a:rPr>
              <a:t>Measure systemic risk</a:t>
            </a:r>
            <a:endParaRPr lang="en-US" sz="1050" dirty="0"/>
          </a:p>
        </p:txBody>
      </p:sp>
      <p:sp>
        <p:nvSpPr>
          <p:cNvPr id="17" name="Text 14"/>
          <p:cNvSpPr/>
          <p:nvPr/>
        </p:nvSpPr>
        <p:spPr>
          <a:xfrm>
            <a:off x="5971032" y="3886200"/>
            <a:ext cx="2057400" cy="457200"/>
          </a:xfrm>
          <a:prstGeom prst="rect">
            <a:avLst/>
          </a:prstGeom>
          <a:noFill/>
          <a:ln/>
        </p:spPr>
        <p:txBody>
          <a:bodyPr wrap="square" lIns="254" tIns="254" rIns="254" bIns="254" rtlCol="0" anchor="t">
            <a:normAutofit/>
          </a:bodyPr>
          <a:lstStyle/>
          <a:p>
            <a:pPr marL="0" indent="0" algn="ctr">
              <a:buNone/>
            </a:pPr>
            <a:r>
              <a:rPr lang="en-US" sz="820" dirty="0">
                <a:solidFill>
                  <a:srgbClr val="DAD5CE"/>
                </a:solidFill>
                <a:latin typeface="Aptos" pitchFamily="34" charset="0"/>
                <a:ea typeface="Aptos" pitchFamily="34" charset="-122"/>
                <a:cs typeface="Aptos" pitchFamily="34" charset="-120"/>
              </a:rPr>
              <a:t>Model convergence, provider concentration, cyber economics, and macro-risk scenarios.</a:t>
            </a:r>
            <a:endParaRPr lang="en-US" sz="820" dirty="0"/>
          </a:p>
        </p:txBody>
      </p:sp>
      <p:sp>
        <p:nvSpPr>
          <p:cNvPr id="18" name="Text 15"/>
          <p:cNvSpPr/>
          <p:nvPr/>
        </p:nvSpPr>
        <p:spPr>
          <a:xfrm>
            <a:off x="640080" y="1783080"/>
            <a:ext cx="1920240" cy="182880"/>
          </a:xfrm>
          <a:prstGeom prst="rect">
            <a:avLst/>
          </a:prstGeom>
          <a:noFill/>
          <a:ln/>
        </p:spPr>
        <p:txBody>
          <a:bodyPr wrap="square" lIns="0" tIns="0" rIns="0" bIns="0" rtlCol="0" anchor="t">
            <a:normAutofit/>
          </a:bodyPr>
          <a:lstStyle/>
          <a:p>
            <a:pPr marL="0" indent="0" algn="l">
              <a:buNone/>
            </a:pPr>
            <a:r>
              <a:rPr lang="en-US" sz="1000" b="1" dirty="0">
                <a:solidFill>
                  <a:srgbClr val="DAD5CE"/>
                </a:solidFill>
                <a:latin typeface="Aptos" pitchFamily="34" charset="0"/>
                <a:ea typeface="Aptos" pitchFamily="34" charset="-122"/>
                <a:cs typeface="Aptos" pitchFamily="34" charset="-120"/>
              </a:rPr>
              <a:t>Potential ISA workstreams</a:t>
            </a:r>
            <a:endParaRPr lang="en-US" sz="1000" dirty="0"/>
          </a:p>
        </p:txBody>
      </p:sp>
      <p:sp>
        <p:nvSpPr>
          <p:cNvPr id="19" name="Text 16"/>
          <p:cNvSpPr/>
          <p:nvPr/>
        </p:nvSpPr>
        <p:spPr>
          <a:xfrm>
            <a:off x="658368" y="2048256"/>
            <a:ext cx="1325880" cy="329184"/>
          </a:xfrm>
          <a:prstGeom prst="roundRect">
            <a:avLst/>
          </a:prstGeom>
          <a:solidFill>
            <a:srgbClr val="EB001B"/>
          </a:solidFill>
          <a:ln>
            <a:solidFill>
              <a:srgbClr val="EB001B">
                <a:alpha val="0"/>
              </a:srgbClr>
            </a:solidFill>
          </a:ln>
        </p:spPr>
        <p:txBody>
          <a:bodyPr wrap="square" lIns="635" tIns="635" rIns="635" bIns="635" rtlCol="0" anchor="ctr">
            <a:normAutofit/>
          </a:bodyPr>
          <a:lstStyle/>
          <a:p>
            <a:pPr marL="0" indent="0" algn="ctr">
              <a:buNone/>
            </a:pPr>
            <a:r>
              <a:rPr lang="en-US" sz="740" b="1" dirty="0">
                <a:solidFill>
                  <a:srgbClr val="FFFFFF"/>
                </a:solidFill>
                <a:latin typeface="Aptos" pitchFamily="34" charset="0"/>
                <a:ea typeface="Aptos" pitchFamily="34" charset="-122"/>
                <a:cs typeface="Aptos" pitchFamily="34" charset="-120"/>
              </a:rPr>
              <a:t>Board AI-security playbook</a:t>
            </a:r>
            <a:endParaRPr lang="en-US" sz="740" dirty="0"/>
          </a:p>
        </p:txBody>
      </p:sp>
      <p:sp>
        <p:nvSpPr>
          <p:cNvPr id="20" name="Text 17"/>
          <p:cNvSpPr/>
          <p:nvPr/>
        </p:nvSpPr>
        <p:spPr>
          <a:xfrm>
            <a:off x="2249424" y="2048256"/>
            <a:ext cx="1325880" cy="329184"/>
          </a:xfrm>
          <a:prstGeom prst="roundRect">
            <a:avLst/>
          </a:prstGeom>
          <a:solidFill>
            <a:srgbClr val="FF5F00"/>
          </a:solidFill>
          <a:ln>
            <a:solidFill>
              <a:srgbClr val="FF5F00">
                <a:alpha val="0"/>
              </a:srgbClr>
            </a:solidFill>
          </a:ln>
        </p:spPr>
        <p:txBody>
          <a:bodyPr wrap="square" lIns="635" tIns="635" rIns="635" bIns="635" rtlCol="0" anchor="ctr">
            <a:normAutofit/>
          </a:bodyPr>
          <a:lstStyle/>
          <a:p>
            <a:pPr marL="0" indent="0" algn="ctr">
              <a:buNone/>
            </a:pPr>
            <a:r>
              <a:rPr lang="en-US" sz="740" b="1" dirty="0">
                <a:solidFill>
                  <a:srgbClr val="FFFFFF"/>
                </a:solidFill>
                <a:latin typeface="Aptos" pitchFamily="34" charset="0"/>
                <a:ea typeface="Aptos" pitchFamily="34" charset="-122"/>
                <a:cs typeface="Aptos" pitchFamily="34" charset="-120"/>
              </a:rPr>
              <a:t>AI-enabled fraud and identity sharing model</a:t>
            </a:r>
            <a:endParaRPr lang="en-US" sz="740" dirty="0"/>
          </a:p>
        </p:txBody>
      </p:sp>
      <p:sp>
        <p:nvSpPr>
          <p:cNvPr id="21" name="Text 18"/>
          <p:cNvSpPr/>
          <p:nvPr/>
        </p:nvSpPr>
        <p:spPr>
          <a:xfrm>
            <a:off x="3840480" y="2048256"/>
            <a:ext cx="1325880" cy="329184"/>
          </a:xfrm>
          <a:prstGeom prst="roundRect">
            <a:avLst/>
          </a:prstGeom>
          <a:solidFill>
            <a:srgbClr val="F79E1B"/>
          </a:solidFill>
          <a:ln>
            <a:solidFill>
              <a:srgbClr val="F79E1B">
                <a:alpha val="0"/>
              </a:srgbClr>
            </a:solidFill>
          </a:ln>
        </p:spPr>
        <p:txBody>
          <a:bodyPr wrap="square" lIns="635" tIns="635" rIns="635" bIns="635" rtlCol="0" anchor="ctr">
            <a:normAutofit/>
          </a:bodyPr>
          <a:lstStyle/>
          <a:p>
            <a:pPr marL="0" indent="0" algn="ctr">
              <a:buNone/>
            </a:pPr>
            <a:r>
              <a:rPr lang="en-US" sz="740" b="1" dirty="0">
                <a:solidFill>
                  <a:srgbClr val="171717"/>
                </a:solidFill>
                <a:latin typeface="Aptos" pitchFamily="34" charset="0"/>
                <a:ea typeface="Aptos" pitchFamily="34" charset="-122"/>
                <a:cs typeface="Aptos" pitchFamily="34" charset="-120"/>
              </a:rPr>
              <a:t>Regulatory harmonization and cost-benefit analysis</a:t>
            </a:r>
            <a:endParaRPr lang="en-US" sz="740" dirty="0"/>
          </a:p>
        </p:txBody>
      </p:sp>
      <p:sp>
        <p:nvSpPr>
          <p:cNvPr id="22" name="Text 19"/>
          <p:cNvSpPr/>
          <p:nvPr/>
        </p:nvSpPr>
        <p:spPr>
          <a:xfrm>
            <a:off x="5431536" y="2048256"/>
            <a:ext cx="1325880" cy="329184"/>
          </a:xfrm>
          <a:prstGeom prst="roundRect">
            <a:avLst/>
          </a:prstGeom>
          <a:solidFill>
            <a:srgbClr val="6B6861"/>
          </a:solidFill>
          <a:ln>
            <a:solidFill>
              <a:srgbClr val="6B6861">
                <a:alpha val="0"/>
              </a:srgbClr>
            </a:solidFill>
          </a:ln>
        </p:spPr>
        <p:txBody>
          <a:bodyPr wrap="square" lIns="635" tIns="635" rIns="635" bIns="635" rtlCol="0" anchor="ctr">
            <a:normAutofit/>
          </a:bodyPr>
          <a:lstStyle/>
          <a:p>
            <a:pPr marL="0" indent="0" algn="ctr">
              <a:buNone/>
            </a:pPr>
            <a:r>
              <a:rPr lang="en-US" sz="740" b="1" dirty="0">
                <a:solidFill>
                  <a:srgbClr val="FFFFFF"/>
                </a:solidFill>
                <a:latin typeface="Aptos" pitchFamily="34" charset="0"/>
                <a:ea typeface="Aptos" pitchFamily="34" charset="-122"/>
                <a:cs typeface="Aptos" pitchFamily="34" charset="-120"/>
              </a:rPr>
              <a:t>Systemic AI cyber-risk framework</a:t>
            </a:r>
            <a:endParaRPr lang="en-US" sz="740" dirty="0"/>
          </a:p>
        </p:txBody>
      </p:sp>
      <p:sp>
        <p:nvSpPr>
          <p:cNvPr id="23" name="Text 20"/>
          <p:cNvSpPr/>
          <p:nvPr/>
        </p:nvSpPr>
        <p:spPr>
          <a:xfrm>
            <a:off x="7022592" y="2048256"/>
            <a:ext cx="1325880" cy="329184"/>
          </a:xfrm>
          <a:prstGeom prst="roundRect">
            <a:avLst/>
          </a:prstGeom>
          <a:solidFill>
            <a:srgbClr val="44413D"/>
          </a:solidFill>
          <a:ln>
            <a:solidFill>
              <a:srgbClr val="44413D">
                <a:alpha val="0"/>
              </a:srgbClr>
            </a:solidFill>
          </a:ln>
        </p:spPr>
        <p:txBody>
          <a:bodyPr wrap="square" lIns="635" tIns="635" rIns="635" bIns="635" rtlCol="0" anchor="ctr">
            <a:normAutofit/>
          </a:bodyPr>
          <a:lstStyle/>
          <a:p>
            <a:pPr marL="0" indent="0" algn="ctr">
              <a:buNone/>
            </a:pPr>
            <a:r>
              <a:rPr lang="en-US" sz="740" b="1" dirty="0">
                <a:solidFill>
                  <a:srgbClr val="FFFFFF"/>
                </a:solidFill>
                <a:latin typeface="Aptos" pitchFamily="34" charset="0"/>
                <a:ea typeface="Aptos" pitchFamily="34" charset="-122"/>
                <a:cs typeface="Aptos" pitchFamily="34" charset="-120"/>
              </a:rPr>
              <a:t>AI + cyber workforce agenda</a:t>
            </a:r>
            <a:endParaRPr lang="en-US" sz="7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EF"/>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66625C"/>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6492240" cy="685800"/>
          </a:xfrm>
          <a:prstGeom prst="rect">
            <a:avLst/>
          </a:prstGeom>
          <a:noFill/>
          <a:ln/>
        </p:spPr>
        <p:txBody>
          <a:bodyPr wrap="square" lIns="0" tIns="0" rIns="0" bIns="0" rtlCol="0" anchor="ctr">
            <a:normAutofit/>
          </a:bodyPr>
          <a:lstStyle/>
          <a:p>
            <a:pPr marL="0" indent="0">
              <a:buNone/>
            </a:pPr>
            <a:r>
              <a:rPr lang="en-US" sz="2400" b="1" dirty="0">
                <a:solidFill>
                  <a:srgbClr val="141413"/>
                </a:solidFill>
                <a:latin typeface="Aptos Display" pitchFamily="34" charset="0"/>
                <a:ea typeface="Aptos Display" pitchFamily="34" charset="-122"/>
                <a:cs typeface="Aptos Display" pitchFamily="34" charset="-120"/>
              </a:rPr>
              <a:t>Questions to tee up the board discussion</a:t>
            </a:r>
            <a:endParaRPr lang="en-US" sz="2400" dirty="0"/>
          </a:p>
        </p:txBody>
      </p:sp>
      <p:sp>
        <p:nvSpPr>
          <p:cNvPr id="4" name="Text 2"/>
          <p:cNvSpPr/>
          <p:nvPr/>
        </p:nvSpPr>
        <p:spPr>
          <a:xfrm>
            <a:off x="457200" y="1307592"/>
            <a:ext cx="6217920" cy="347472"/>
          </a:xfrm>
          <a:prstGeom prst="rect">
            <a:avLst/>
          </a:prstGeom>
          <a:noFill/>
          <a:ln/>
        </p:spPr>
        <p:txBody>
          <a:bodyPr wrap="square" lIns="0" tIns="0" rIns="0" bIns="0" rtlCol="0" anchor="ctr">
            <a:normAutofit/>
          </a:bodyPr>
          <a:lstStyle/>
          <a:p>
            <a:pPr marL="0" indent="0">
              <a:buNone/>
            </a:pPr>
            <a:r>
              <a:rPr lang="en-US" sz="1150" dirty="0">
                <a:solidFill>
                  <a:srgbClr val="66625C"/>
                </a:solidFill>
                <a:latin typeface="Aptos" pitchFamily="34" charset="0"/>
                <a:ea typeface="Aptos" pitchFamily="34" charset="-122"/>
                <a:cs typeface="Aptos" pitchFamily="34" charset="-120"/>
              </a:rPr>
              <a:t>Use these to move from sector perspective to ISA’s three-year plan.</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8C8880"/>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8C8880"/>
                </a:solidFill>
                <a:latin typeface="Aptos" pitchFamily="34" charset="0"/>
                <a:ea typeface="Aptos" pitchFamily="34" charset="-122"/>
                <a:cs typeface="Aptos" pitchFamily="34" charset="-120"/>
              </a:rPr>
              <a:t>7</a:t>
            </a:r>
            <a:endParaRPr lang="en-US" sz="650" dirty="0"/>
          </a:p>
        </p:txBody>
      </p:sp>
      <p:sp>
        <p:nvSpPr>
          <p:cNvPr id="8" name="Text 5"/>
          <p:cNvSpPr/>
          <p:nvPr/>
        </p:nvSpPr>
        <p:spPr>
          <a:xfrm>
            <a:off x="822960" y="1664208"/>
            <a:ext cx="438912" cy="438912"/>
          </a:xfrm>
          <a:prstGeom prst="ellipse">
            <a:avLst/>
          </a:prstGeom>
          <a:solidFill>
            <a:srgbClr val="EB001B"/>
          </a:solidFill>
          <a:ln>
            <a:solidFill>
              <a:srgbClr val="EB001B">
                <a:alpha val="0"/>
              </a:srgbClr>
            </a:solidFill>
          </a:ln>
        </p:spPr>
        <p:txBody>
          <a:bodyPr wrap="square" lIns="0" tIns="0" rIns="0" bIns="0" rtlCol="0" anchor="ctr">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1</a:t>
            </a:r>
            <a:endParaRPr lang="en-US" sz="1400" dirty="0"/>
          </a:p>
        </p:txBody>
      </p:sp>
      <p:sp>
        <p:nvSpPr>
          <p:cNvPr id="9" name="Text 6"/>
          <p:cNvSpPr/>
          <p:nvPr/>
        </p:nvSpPr>
        <p:spPr>
          <a:xfrm>
            <a:off x="1444752" y="1664208"/>
            <a:ext cx="6876288" cy="420624"/>
          </a:xfrm>
          <a:prstGeom prst="rect">
            <a:avLst/>
          </a:prstGeom>
          <a:noFill/>
          <a:ln/>
        </p:spPr>
        <p:txBody>
          <a:bodyPr wrap="square" lIns="0" tIns="0" rIns="0" bIns="0" rtlCol="0" anchor="t">
            <a:normAutofit fontScale="92500" lnSpcReduction="10000"/>
          </a:bodyPr>
          <a:lstStyle/>
          <a:p>
            <a:pPr marL="0" indent="0" algn="l">
              <a:buNone/>
            </a:pPr>
            <a:r>
              <a:rPr lang="en-US" sz="1550" b="1" dirty="0">
                <a:solidFill>
                  <a:srgbClr val="141413"/>
                </a:solidFill>
                <a:latin typeface="Aptos" pitchFamily="34" charset="0"/>
                <a:ea typeface="Aptos" pitchFamily="34" charset="-122"/>
                <a:cs typeface="Aptos" pitchFamily="34" charset="-120"/>
              </a:rPr>
              <a:t>What should ISA lead on first: harmonization, safe harbor, information sharing, or systemic risk?</a:t>
            </a:r>
            <a:endParaRPr lang="en-US" sz="1550" dirty="0"/>
          </a:p>
        </p:txBody>
      </p:sp>
      <p:sp>
        <p:nvSpPr>
          <p:cNvPr id="10" name="Text 7"/>
          <p:cNvSpPr/>
          <p:nvPr/>
        </p:nvSpPr>
        <p:spPr>
          <a:xfrm>
            <a:off x="822960" y="2542032"/>
            <a:ext cx="438912" cy="438912"/>
          </a:xfrm>
          <a:prstGeom prst="ellipse">
            <a:avLst/>
          </a:prstGeom>
          <a:solidFill>
            <a:srgbClr val="FF5F00"/>
          </a:solidFill>
          <a:ln>
            <a:solidFill>
              <a:srgbClr val="FF5F00">
                <a:alpha val="0"/>
              </a:srgbClr>
            </a:solidFill>
          </a:ln>
        </p:spPr>
        <p:txBody>
          <a:bodyPr wrap="square" lIns="0" tIns="0" rIns="0" bIns="0" rtlCol="0" anchor="ctr">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2</a:t>
            </a:r>
            <a:endParaRPr lang="en-US" sz="1400" dirty="0"/>
          </a:p>
        </p:txBody>
      </p:sp>
      <p:sp>
        <p:nvSpPr>
          <p:cNvPr id="11" name="Text 8"/>
          <p:cNvSpPr/>
          <p:nvPr/>
        </p:nvSpPr>
        <p:spPr>
          <a:xfrm>
            <a:off x="1444752" y="2551176"/>
            <a:ext cx="6876288" cy="384048"/>
          </a:xfrm>
          <a:prstGeom prst="rect">
            <a:avLst/>
          </a:prstGeom>
          <a:noFill/>
          <a:ln/>
        </p:spPr>
        <p:txBody>
          <a:bodyPr wrap="square" lIns="0" tIns="0" rIns="0" bIns="0" rtlCol="0" anchor="t">
            <a:normAutofit fontScale="92500"/>
          </a:bodyPr>
          <a:lstStyle/>
          <a:p>
            <a:pPr marL="0" indent="0" algn="l">
              <a:buNone/>
            </a:pPr>
            <a:r>
              <a:rPr lang="en-US" sz="1550" b="1" dirty="0">
                <a:solidFill>
                  <a:srgbClr val="141413"/>
                </a:solidFill>
                <a:latin typeface="Aptos" pitchFamily="34" charset="0"/>
                <a:ea typeface="Aptos" pitchFamily="34" charset="-122"/>
                <a:cs typeface="Aptos" pitchFamily="34" charset="-120"/>
              </a:rPr>
              <a:t>What evidence should earn regulatory confidence in AI security and governance?</a:t>
            </a:r>
            <a:endParaRPr lang="en-US" sz="1550" dirty="0"/>
          </a:p>
        </p:txBody>
      </p:sp>
      <p:sp>
        <p:nvSpPr>
          <p:cNvPr id="12" name="Text 9"/>
          <p:cNvSpPr/>
          <p:nvPr/>
        </p:nvSpPr>
        <p:spPr>
          <a:xfrm>
            <a:off x="822960" y="3419856"/>
            <a:ext cx="438912" cy="438912"/>
          </a:xfrm>
          <a:prstGeom prst="ellipse">
            <a:avLst/>
          </a:prstGeom>
          <a:solidFill>
            <a:srgbClr val="F79E1B"/>
          </a:solidFill>
          <a:ln>
            <a:solidFill>
              <a:srgbClr val="F79E1B">
                <a:alpha val="0"/>
              </a:srgbClr>
            </a:solidFill>
          </a:ln>
        </p:spPr>
        <p:txBody>
          <a:bodyPr wrap="square" lIns="0" tIns="0" rIns="0" bIns="0" rtlCol="0" anchor="ctr">
            <a:normAutofit/>
          </a:bodyPr>
          <a:lstStyle/>
          <a:p>
            <a:pPr marL="0" indent="0" algn="ctr">
              <a:buNone/>
            </a:pPr>
            <a:r>
              <a:rPr lang="en-US" sz="1400" b="1" dirty="0">
                <a:solidFill>
                  <a:srgbClr val="171717"/>
                </a:solidFill>
                <a:latin typeface="Aptos" pitchFamily="34" charset="0"/>
                <a:ea typeface="Aptos" pitchFamily="34" charset="-122"/>
                <a:cs typeface="Aptos" pitchFamily="34" charset="-120"/>
              </a:rPr>
              <a:t>3</a:t>
            </a:r>
            <a:endParaRPr lang="en-US" sz="1400" dirty="0"/>
          </a:p>
        </p:txBody>
      </p:sp>
      <p:sp>
        <p:nvSpPr>
          <p:cNvPr id="13" name="Text 10"/>
          <p:cNvSpPr/>
          <p:nvPr/>
        </p:nvSpPr>
        <p:spPr>
          <a:xfrm>
            <a:off x="1444752" y="3438144"/>
            <a:ext cx="6876288" cy="384048"/>
          </a:xfrm>
          <a:prstGeom prst="rect">
            <a:avLst/>
          </a:prstGeom>
          <a:noFill/>
          <a:ln/>
        </p:spPr>
        <p:txBody>
          <a:bodyPr wrap="square" lIns="0" tIns="0" rIns="0" bIns="0" rtlCol="0" anchor="t">
            <a:normAutofit/>
          </a:bodyPr>
          <a:lstStyle/>
          <a:p>
            <a:pPr marL="0" indent="0" algn="l">
              <a:buNone/>
            </a:pPr>
            <a:r>
              <a:rPr lang="en-US" sz="1550" b="1" dirty="0">
                <a:solidFill>
                  <a:srgbClr val="141413"/>
                </a:solidFill>
                <a:latin typeface="Aptos" pitchFamily="34" charset="0"/>
                <a:ea typeface="Aptos" pitchFamily="34" charset="-122"/>
                <a:cs typeface="Aptos" pitchFamily="34" charset="-120"/>
              </a:rPr>
              <a:t>What is the one AI-security issue no single firm can solve alone?</a:t>
            </a:r>
            <a:endParaRPr lang="en-US" sz="1550" dirty="0"/>
          </a:p>
        </p:txBody>
      </p:sp>
      <p:sp>
        <p:nvSpPr>
          <p:cNvPr id="14" name="Text 11"/>
          <p:cNvSpPr/>
          <p:nvPr/>
        </p:nvSpPr>
        <p:spPr>
          <a:xfrm>
            <a:off x="841248" y="4352544"/>
            <a:ext cx="502920" cy="164592"/>
          </a:xfrm>
          <a:prstGeom prst="rect">
            <a:avLst/>
          </a:prstGeom>
          <a:noFill/>
          <a:ln/>
        </p:spPr>
        <p:txBody>
          <a:bodyPr wrap="square" lIns="0" tIns="0" rIns="0" bIns="0" rtlCol="0" anchor="t">
            <a:normAutofit/>
          </a:bodyPr>
          <a:lstStyle/>
          <a:p>
            <a:pPr marL="0" indent="0" algn="l">
              <a:buNone/>
            </a:pPr>
            <a:r>
              <a:rPr lang="en-US" sz="850" b="1" dirty="0">
                <a:solidFill>
                  <a:srgbClr val="FF5F00"/>
                </a:solidFill>
                <a:latin typeface="Aptos" pitchFamily="34" charset="0"/>
                <a:ea typeface="Aptos" pitchFamily="34" charset="-122"/>
                <a:cs typeface="Aptos" pitchFamily="34" charset="-120"/>
              </a:rPr>
              <a:t>Close:</a:t>
            </a:r>
            <a:endParaRPr lang="en-US" sz="850" dirty="0"/>
          </a:p>
        </p:txBody>
      </p:sp>
      <p:sp>
        <p:nvSpPr>
          <p:cNvPr id="15" name="Text 12"/>
          <p:cNvSpPr/>
          <p:nvPr/>
        </p:nvSpPr>
        <p:spPr>
          <a:xfrm>
            <a:off x="1444752" y="4159658"/>
            <a:ext cx="6537510" cy="550364"/>
          </a:xfrm>
          <a:prstGeom prst="rect">
            <a:avLst/>
          </a:prstGeom>
          <a:noFill/>
          <a:ln/>
        </p:spPr>
        <p:txBody>
          <a:bodyPr wrap="square" lIns="0" tIns="0" rIns="0" bIns="0" rtlCol="0" anchor="t">
            <a:normAutofit/>
          </a:bodyPr>
          <a:lstStyle/>
          <a:p>
            <a:pPr marL="0" indent="0" algn="l">
              <a:buNone/>
            </a:pPr>
            <a:r>
              <a:rPr lang="en-US" sz="1550" b="1" dirty="0">
                <a:solidFill>
                  <a:srgbClr val="141413"/>
                </a:solidFill>
                <a:ea typeface="Aptos Display" pitchFamily="34" charset="-122"/>
                <a:cs typeface="Aptos Display" pitchFamily="34" charset="-120"/>
              </a:rPr>
              <a:t>The goal is to align policy and market incentives so secure AI adoption becomes the economically rational default.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42321"/>
        </a:solidFill>
        <a:effectLst/>
      </p:bgPr>
    </p:bg>
    <p:spTree>
      <p:nvGrpSpPr>
        <p:cNvPr id="1" name=""/>
        <p:cNvGrpSpPr/>
        <p:nvPr/>
      </p:nvGrpSpPr>
      <p:grpSpPr>
        <a:xfrm>
          <a:off x="0" y="0"/>
          <a:ext cx="0" cy="0"/>
          <a:chOff x="0" y="0"/>
          <a:chExt cx="0" cy="0"/>
        </a:xfrm>
      </p:grpSpPr>
      <p:sp>
        <p:nvSpPr>
          <p:cNvPr id="2" name="Text 0"/>
          <p:cNvSpPr/>
          <p:nvPr/>
        </p:nvSpPr>
        <p:spPr>
          <a:xfrm>
            <a:off x="438912" y="246888"/>
            <a:ext cx="4754880" cy="164592"/>
          </a:xfrm>
          <a:prstGeom prst="rect">
            <a:avLst/>
          </a:prstGeom>
          <a:noFill/>
          <a:ln/>
        </p:spPr>
        <p:txBody>
          <a:bodyPr wrap="square" lIns="0" tIns="0" rIns="0" bIns="0" rtlCol="0" anchor="ctr">
            <a:normAutofit/>
          </a:bodyPr>
          <a:lstStyle/>
          <a:p>
            <a:pPr marL="0" indent="0">
              <a:buNone/>
            </a:pPr>
            <a:r>
              <a:rPr lang="en-US" sz="750" b="1" dirty="0">
                <a:solidFill>
                  <a:srgbClr val="BFBAB3"/>
                </a:solidFill>
                <a:latin typeface="Aptos" pitchFamily="34" charset="0"/>
                <a:ea typeface="Aptos" pitchFamily="34" charset="-122"/>
                <a:cs typeface="Aptos" pitchFamily="34" charset="-120"/>
              </a:rPr>
              <a:t>ISA BOARD DISCUSSION ● JULY 2026</a:t>
            </a:r>
            <a:endParaRPr lang="en-US" sz="750" dirty="0"/>
          </a:p>
        </p:txBody>
      </p:sp>
      <p:sp>
        <p:nvSpPr>
          <p:cNvPr id="3" name="Text 1"/>
          <p:cNvSpPr/>
          <p:nvPr/>
        </p:nvSpPr>
        <p:spPr>
          <a:xfrm>
            <a:off x="438912" y="566928"/>
            <a:ext cx="6400800" cy="685800"/>
          </a:xfrm>
          <a:prstGeom prst="rect">
            <a:avLst/>
          </a:prstGeom>
          <a:noFill/>
          <a:ln/>
        </p:spPr>
        <p:txBody>
          <a:bodyPr wrap="square" lIns="0" tIns="0" rIns="0" bIns="0" rtlCol="0" anchor="ctr">
            <a:normAutofit/>
          </a:bodyP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Backup: source notes and assumptions</a:t>
            </a:r>
            <a:endParaRPr lang="en-US" sz="2400" dirty="0"/>
          </a:p>
        </p:txBody>
      </p:sp>
      <p:sp>
        <p:nvSpPr>
          <p:cNvPr id="4" name="Text 2"/>
          <p:cNvSpPr/>
          <p:nvPr/>
        </p:nvSpPr>
        <p:spPr>
          <a:xfrm>
            <a:off x="457200" y="1307592"/>
            <a:ext cx="4572000" cy="347472"/>
          </a:xfrm>
          <a:prstGeom prst="rect">
            <a:avLst/>
          </a:prstGeom>
          <a:noFill/>
          <a:ln/>
        </p:spPr>
        <p:txBody>
          <a:bodyPr wrap="square" lIns="0" tIns="0" rIns="0" bIns="0" rtlCol="0" anchor="ctr">
            <a:normAutofit/>
          </a:bodyPr>
          <a:lstStyle/>
          <a:p>
            <a:pPr marL="0" indent="0">
              <a:buNone/>
            </a:pPr>
            <a:r>
              <a:rPr lang="en-US" sz="1150" dirty="0">
                <a:solidFill>
                  <a:srgbClr val="E6E1DC"/>
                </a:solidFill>
                <a:latin typeface="Aptos" pitchFamily="34" charset="0"/>
                <a:ea typeface="Aptos" pitchFamily="34" charset="-122"/>
                <a:cs typeface="Aptos" pitchFamily="34" charset="-120"/>
              </a:rPr>
              <a:t>Not for presentation unless needed.</a:t>
            </a:r>
            <a:endParaRPr lang="en-US" sz="1150" dirty="0"/>
          </a:p>
        </p:txBody>
      </p:sp>
      <p:pic>
        <p:nvPicPr>
          <p:cNvPr id="5" name="Image 0" descr="/mnt/data/mc_ppt_media/ppt/media/image1.png"/>
          <p:cNvPicPr>
            <a:picLocks noChangeAspect="1"/>
          </p:cNvPicPr>
          <p:nvPr/>
        </p:nvPicPr>
        <p:blipFill>
          <a:blip r:embed="rId3"/>
          <a:stretch>
            <a:fillRect/>
          </a:stretch>
        </p:blipFill>
        <p:spPr>
          <a:xfrm>
            <a:off x="104635" y="4873752"/>
            <a:ext cx="247930" cy="164592"/>
          </a:xfrm>
          <a:prstGeom prst="rect">
            <a:avLst/>
          </a:prstGeom>
        </p:spPr>
      </p:pic>
      <p:sp>
        <p:nvSpPr>
          <p:cNvPr id="6" name="Text 3"/>
          <p:cNvSpPr/>
          <p:nvPr/>
        </p:nvSpPr>
        <p:spPr>
          <a:xfrm>
            <a:off x="484632" y="4928616"/>
            <a:ext cx="2743200" cy="109728"/>
          </a:xfrm>
          <a:prstGeom prst="rect">
            <a:avLst/>
          </a:prstGeom>
          <a:noFill/>
          <a:ln/>
        </p:spPr>
        <p:txBody>
          <a:bodyPr wrap="square" lIns="0" tIns="0" rIns="0" bIns="0" rtlCol="0" anchor="ctr">
            <a:normAutofit/>
          </a:bodyPr>
          <a:lstStyle/>
          <a:p>
            <a:pPr marL="0" indent="0">
              <a:buNone/>
            </a:pPr>
            <a:r>
              <a:rPr lang="en-US" sz="580" dirty="0">
                <a:solidFill>
                  <a:srgbClr val="D9D9D9"/>
                </a:solidFill>
                <a:latin typeface="Aptos" pitchFamily="34" charset="0"/>
                <a:ea typeface="Aptos" pitchFamily="34" charset="-122"/>
                <a:cs typeface="Aptos" pitchFamily="34" charset="-120"/>
              </a:rPr>
              <a:t>© 2026 Mastercard. Proprietary and Confidential</a:t>
            </a:r>
            <a:endParaRPr lang="en-US" sz="580" dirty="0"/>
          </a:p>
        </p:txBody>
      </p:sp>
      <p:sp>
        <p:nvSpPr>
          <p:cNvPr id="7" name="Text 4"/>
          <p:cNvSpPr/>
          <p:nvPr/>
        </p:nvSpPr>
        <p:spPr>
          <a:xfrm>
            <a:off x="8759952" y="4901184"/>
            <a:ext cx="201168" cy="128016"/>
          </a:xfrm>
          <a:prstGeom prst="rect">
            <a:avLst/>
          </a:prstGeom>
          <a:noFill/>
          <a:ln/>
        </p:spPr>
        <p:txBody>
          <a:bodyPr wrap="square" lIns="0" tIns="0" rIns="0" bIns="0" rtlCol="0" anchor="ctr">
            <a:normAutofit/>
          </a:bodyPr>
          <a:lstStyle/>
          <a:p>
            <a:pPr marL="0" indent="0" algn="r">
              <a:buNone/>
            </a:pPr>
            <a:r>
              <a:rPr lang="en-US" sz="650" dirty="0">
                <a:solidFill>
                  <a:srgbClr val="D9D9D9"/>
                </a:solidFill>
                <a:latin typeface="Aptos" pitchFamily="34" charset="0"/>
                <a:ea typeface="Aptos" pitchFamily="34" charset="-122"/>
                <a:cs typeface="Aptos" pitchFamily="34" charset="-120"/>
              </a:rPr>
              <a:t>8</a:t>
            </a:r>
            <a:endParaRPr lang="en-US" sz="650" dirty="0"/>
          </a:p>
        </p:txBody>
      </p:sp>
      <p:sp>
        <p:nvSpPr>
          <p:cNvPr id="8" name="Text 5"/>
          <p:cNvSpPr/>
          <p:nvPr/>
        </p:nvSpPr>
        <p:spPr>
          <a:xfrm>
            <a:off x="640080" y="1755648"/>
            <a:ext cx="1353312" cy="155448"/>
          </a:xfrm>
          <a:prstGeom prst="rect">
            <a:avLst/>
          </a:prstGeom>
          <a:noFill/>
          <a:ln/>
        </p:spPr>
        <p:txBody>
          <a:bodyPr wrap="square" lIns="0" tIns="0" rIns="0" bIns="0" rtlCol="0" anchor="t">
            <a:normAutofit/>
          </a:bodyPr>
          <a:lstStyle/>
          <a:p>
            <a:pPr marL="0" indent="0" algn="l">
              <a:buNone/>
            </a:pPr>
            <a:r>
              <a:rPr lang="en-US" sz="660" b="1" dirty="0">
                <a:solidFill>
                  <a:srgbClr val="C9C4BD"/>
                </a:solidFill>
                <a:latin typeface="Aptos" pitchFamily="34" charset="0"/>
                <a:ea typeface="Aptos" pitchFamily="34" charset="-122"/>
                <a:cs typeface="Aptos" pitchFamily="34" charset="-120"/>
              </a:rPr>
              <a:t>SOURCE NOTES</a:t>
            </a:r>
            <a:endParaRPr lang="en-US" sz="660" dirty="0"/>
          </a:p>
        </p:txBody>
      </p:sp>
      <p:sp>
        <p:nvSpPr>
          <p:cNvPr id="9" name="Text 6"/>
          <p:cNvSpPr/>
          <p:nvPr/>
        </p:nvSpPr>
        <p:spPr>
          <a:xfrm>
            <a:off x="685800" y="2011680"/>
            <a:ext cx="4023360" cy="1417320"/>
          </a:xfrm>
          <a:prstGeom prst="rect">
            <a:avLst/>
          </a:prstGeom>
          <a:noFill/>
          <a:ln/>
        </p:spPr>
        <p:txBody>
          <a:bodyPr wrap="square" lIns="635" tIns="635" rIns="635" bIns="635" rtlCol="0" anchor="ctr">
            <a:normAutofit fontScale="92500" lnSpcReduction="20000"/>
          </a:bodyPr>
          <a:lstStyle/>
          <a:p>
            <a:r>
              <a:rPr lang="en-US" sz="930" dirty="0">
                <a:solidFill>
                  <a:srgbClr val="E6E1DC"/>
                </a:solidFill>
                <a:latin typeface="Aptos" pitchFamily="34" charset="0"/>
                <a:ea typeface="Aptos" pitchFamily="34" charset="-122"/>
                <a:cs typeface="Aptos" pitchFamily="34" charset="-120"/>
              </a:rPr>
              <a:t>ISA Board background memo and financial-services discussion questions provided for the July 7 meeting.
</a:t>
            </a:r>
            <a:endParaRPr lang="en-US" sz="930" dirty="0"/>
          </a:p>
          <a:p>
            <a:r>
              <a:rPr lang="en-US" sz="930" dirty="0">
                <a:solidFill>
                  <a:srgbClr val="E6E1DC"/>
                </a:solidFill>
                <a:latin typeface="Aptos" pitchFamily="34" charset="0"/>
                <a:ea typeface="Aptos" pitchFamily="34" charset="-122"/>
                <a:cs typeface="Aptos" pitchFamily="34" charset="-120"/>
              </a:rPr>
              <a:t>U.S. Treasury / FSOC AI Innovation Series readouts: cybersecurity, risk management, financial stability, economic security.
</a:t>
            </a:r>
            <a:endParaRPr lang="en-US" sz="930" dirty="0"/>
          </a:p>
          <a:p>
            <a:r>
              <a:rPr lang="en-US" sz="930" dirty="0">
                <a:solidFill>
                  <a:srgbClr val="E6E1DC"/>
                </a:solidFill>
                <a:latin typeface="Aptos" pitchFamily="34" charset="0"/>
                <a:ea typeface="Aptos" pitchFamily="34" charset="-122"/>
                <a:cs typeface="Aptos" pitchFamily="34" charset="-120"/>
              </a:rPr>
              <a:t>NIST AI Risk Management Framework and Generative AI Profile.
</a:t>
            </a:r>
            <a:endParaRPr lang="en-US" sz="930" dirty="0"/>
          </a:p>
          <a:p>
            <a:r>
              <a:rPr lang="en-US" sz="930" dirty="0">
                <a:solidFill>
                  <a:srgbClr val="E6E1DC"/>
                </a:solidFill>
                <a:latin typeface="Aptos" pitchFamily="34" charset="0"/>
                <a:ea typeface="Aptos" pitchFamily="34" charset="-122"/>
                <a:cs typeface="Aptos" pitchFamily="34" charset="-120"/>
              </a:rPr>
              <a:t>OWASP Top 10 for LLM Applications 2025 and AI security community guidance.
</a:t>
            </a:r>
            <a:endParaRPr lang="en-US" sz="930" dirty="0"/>
          </a:p>
          <a:p>
            <a:r>
              <a:rPr lang="en-US" sz="930" dirty="0">
                <a:solidFill>
                  <a:srgbClr val="E6E1DC"/>
                </a:solidFill>
                <a:latin typeface="Aptos" pitchFamily="34" charset="0"/>
                <a:ea typeface="Aptos" pitchFamily="34" charset="-122"/>
                <a:cs typeface="Aptos" pitchFamily="34" charset="-120"/>
              </a:rPr>
              <a:t>FS-ISAC public positioning on financial-sector cyber intelligence sharing and systemic resilience.</a:t>
            </a:r>
            <a:endParaRPr lang="en-US" sz="930" dirty="0"/>
          </a:p>
        </p:txBody>
      </p:sp>
      <p:sp>
        <p:nvSpPr>
          <p:cNvPr id="10" name="Text 7"/>
          <p:cNvSpPr/>
          <p:nvPr/>
        </p:nvSpPr>
        <p:spPr>
          <a:xfrm>
            <a:off x="5102352" y="1755648"/>
            <a:ext cx="1353312" cy="155448"/>
          </a:xfrm>
          <a:prstGeom prst="rect">
            <a:avLst/>
          </a:prstGeom>
          <a:noFill/>
          <a:ln/>
        </p:spPr>
        <p:txBody>
          <a:bodyPr wrap="square" lIns="0" tIns="0" rIns="0" bIns="0" rtlCol="0" anchor="t">
            <a:normAutofit/>
          </a:bodyPr>
          <a:lstStyle/>
          <a:p>
            <a:pPr marL="0" indent="0" algn="l">
              <a:buNone/>
            </a:pPr>
            <a:r>
              <a:rPr lang="en-US" sz="660" b="1" dirty="0">
                <a:solidFill>
                  <a:srgbClr val="C9C4BD"/>
                </a:solidFill>
                <a:latin typeface="Aptos" pitchFamily="34" charset="0"/>
                <a:ea typeface="Aptos" pitchFamily="34" charset="-122"/>
                <a:cs typeface="Aptos" pitchFamily="34" charset="-120"/>
              </a:rPr>
              <a:t>ASSUMPTIONS TO VALIDATE</a:t>
            </a:r>
            <a:endParaRPr lang="en-US" sz="660" dirty="0"/>
          </a:p>
        </p:txBody>
      </p:sp>
      <p:sp>
        <p:nvSpPr>
          <p:cNvPr id="11" name="Text 8"/>
          <p:cNvSpPr/>
          <p:nvPr/>
        </p:nvSpPr>
        <p:spPr>
          <a:xfrm>
            <a:off x="5120640" y="2011680"/>
            <a:ext cx="3456432" cy="1234440"/>
          </a:xfrm>
          <a:prstGeom prst="rect">
            <a:avLst/>
          </a:prstGeom>
          <a:noFill/>
          <a:ln/>
        </p:spPr>
        <p:txBody>
          <a:bodyPr wrap="square" lIns="635" tIns="635" rIns="635" bIns="635" rtlCol="0" anchor="ctr">
            <a:normAutofit fontScale="92500" lnSpcReduction="20000"/>
          </a:bodyPr>
          <a:lstStyle/>
          <a:p>
            <a:r>
              <a:rPr lang="en-US" sz="930" dirty="0">
                <a:solidFill>
                  <a:srgbClr val="E6E1DC"/>
                </a:solidFill>
                <a:latin typeface="Aptos" pitchFamily="34" charset="0"/>
                <a:ea typeface="Aptos" pitchFamily="34" charset="-122"/>
                <a:cs typeface="Aptos" pitchFamily="34" charset="-120"/>
              </a:rPr>
              <a:t>Use sector-level framing only; no confidential Mastercard operating metrics or internal AI architecture.
</a:t>
            </a:r>
            <a:endParaRPr lang="en-US" sz="930" dirty="0"/>
          </a:p>
          <a:p>
            <a:r>
              <a:rPr lang="en-US" sz="930" dirty="0">
                <a:solidFill>
                  <a:srgbClr val="E6E1DC"/>
                </a:solidFill>
                <a:latin typeface="Aptos" pitchFamily="34" charset="0"/>
                <a:ea typeface="Aptos" pitchFamily="34" charset="-122"/>
                <a:cs typeface="Aptos" pitchFamily="34" charset="-120"/>
              </a:rPr>
              <a:t>Frame safe harbor as earned regulatory certainty tied to verifiable controls and responsible sharing.
</a:t>
            </a:r>
            <a:endParaRPr lang="en-US" sz="930" dirty="0"/>
          </a:p>
          <a:p>
            <a:r>
              <a:rPr lang="en-US" sz="930" dirty="0">
                <a:solidFill>
                  <a:srgbClr val="E6E1DC"/>
                </a:solidFill>
                <a:latin typeface="Aptos" pitchFamily="34" charset="0"/>
                <a:ea typeface="Aptos" pitchFamily="34" charset="-122"/>
                <a:cs typeface="Aptos" pitchFamily="34" charset="-120"/>
              </a:rPr>
              <a:t>Keep the presentation to 7 core slides for a 10-minute delivery; this slide is backup.
</a:t>
            </a:r>
            <a:endParaRPr lang="en-US" sz="930" dirty="0"/>
          </a:p>
          <a:p>
            <a:r>
              <a:rPr lang="en-US" sz="930" dirty="0">
                <a:solidFill>
                  <a:srgbClr val="E6E1DC"/>
                </a:solidFill>
                <a:latin typeface="Aptos" pitchFamily="34" charset="0"/>
                <a:ea typeface="Aptos" pitchFamily="34" charset="-122"/>
                <a:cs typeface="Aptos" pitchFamily="34" charset="-120"/>
              </a:rPr>
              <a:t>Use Mastercard brand formatting and footer language from the provided template.</a:t>
            </a:r>
            <a:endParaRPr lang="en-US" sz="930" dirty="0"/>
          </a:p>
        </p:txBody>
      </p:sp>
      <p:sp>
        <p:nvSpPr>
          <p:cNvPr id="12" name="Text 9"/>
          <p:cNvSpPr/>
          <p:nvPr/>
        </p:nvSpPr>
        <p:spPr>
          <a:xfrm>
            <a:off x="713232" y="3685032"/>
            <a:ext cx="1828800" cy="164592"/>
          </a:xfrm>
          <a:prstGeom prst="rect">
            <a:avLst/>
          </a:prstGeom>
          <a:noFill/>
          <a:ln/>
        </p:spPr>
        <p:txBody>
          <a:bodyPr wrap="square" lIns="0" tIns="0" rIns="0" bIns="0" rtlCol="0" anchor="t">
            <a:normAutofit/>
          </a:bodyPr>
          <a:lstStyle/>
          <a:p>
            <a:pPr marL="0" indent="0" algn="l">
              <a:buNone/>
            </a:pPr>
            <a:r>
              <a:rPr lang="en-US" sz="800" b="1" dirty="0">
                <a:solidFill>
                  <a:srgbClr val="F79E1B"/>
                </a:solidFill>
                <a:latin typeface="Aptos" pitchFamily="34" charset="0"/>
                <a:ea typeface="Aptos" pitchFamily="34" charset="-122"/>
                <a:cs typeface="Aptos" pitchFamily="34" charset="-120"/>
              </a:rPr>
              <a:t>Potential phrase to use</a:t>
            </a:r>
            <a:endParaRPr lang="en-US" sz="800" dirty="0"/>
          </a:p>
        </p:txBody>
      </p:sp>
      <p:sp>
        <p:nvSpPr>
          <p:cNvPr id="13" name="Text 10"/>
          <p:cNvSpPr/>
          <p:nvPr/>
        </p:nvSpPr>
        <p:spPr>
          <a:xfrm>
            <a:off x="713232" y="3931920"/>
            <a:ext cx="7635240" cy="475488"/>
          </a:xfrm>
          <a:prstGeom prst="rect">
            <a:avLst/>
          </a:prstGeom>
          <a:noFill/>
          <a:ln/>
        </p:spPr>
        <p:txBody>
          <a:bodyPr wrap="square" lIns="254" tIns="254" rIns="254" bIns="254" rtlCol="0" anchor="t">
            <a:normAutofit/>
          </a:bodyPr>
          <a:lstStyle/>
          <a:p>
            <a:pPr algn="ctr"/>
            <a:r>
              <a:rPr lang="en-US" sz="1420" b="1" dirty="0">
                <a:solidFill>
                  <a:srgbClr val="FFFFFF"/>
                </a:solidFill>
                <a:latin typeface="Aptos Display" pitchFamily="34" charset="0"/>
                <a:ea typeface="Aptos Display" pitchFamily="34" charset="-122"/>
                <a:cs typeface="Aptos Display" pitchFamily="34" charset="-120"/>
              </a:rPr>
              <a:t>Financial-services AI policy should establish clear security expectations, align incentives with responsible adoption, and strengthen risk information sharing across government and industry.</a:t>
            </a:r>
            <a:endParaRPr lang="en-US" sz="14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f2f77bf-ac71-4d31-be38-cc6a5f811e56}" enabled="1" method="Privileged" siteId="{f06fa858-824b-4a85-aacb-f372cfdc282e}" removed="0"/>
</clbl:labelList>
</file>

<file path=docProps/app.xml><?xml version="1.0" encoding="utf-8"?>
<Properties xmlns="http://schemas.openxmlformats.org/officeDocument/2006/extended-properties" xmlns:vt="http://schemas.openxmlformats.org/officeDocument/2006/docPropsVTypes">
  <TotalTime>348</TotalTime>
  <Words>1322</Words>
  <Application>Microsoft Office PowerPoint</Application>
  <PresentationFormat>On-screen Show (16:9)</PresentationFormat>
  <Paragraphs>150</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Mastercard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in financial services: secure innovation at network speed</dc:title>
  <dc:subject>ISA Board presentation - AI in financial services</dc:subject>
  <dc:creator>Mastercard</dc:creator>
  <cp:lastModifiedBy>Jon Brickey</cp:lastModifiedBy>
  <cp:revision>2</cp:revision>
  <dcterms:created xsi:type="dcterms:W3CDTF">2026-06-25T05:42:15Z</dcterms:created>
  <dcterms:modified xsi:type="dcterms:W3CDTF">2026-07-01T19:28:47Z</dcterms:modified>
</cp:coreProperties>
</file>