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embeddedFontLst>
    <p:embeddedFont>
      <p:font typeface="DM Sans Medium" panose="020F0502020204030204" pitchFamily="2" charset="0"/>
      <p:regular r:id="rId11"/>
    </p:embeddedFont>
    <p:embeddedFont>
      <p:font typeface="Inter" panose="020B0502030000000004" pitchFamily="34" charset="0"/>
      <p:regular r:id="rId12"/>
      <p:bold r:id="rId13"/>
      <p:italic r:id="rId14"/>
      <p:boldItalic r:id="rId15"/>
    </p:embeddedFont>
    <p:embeddedFont>
      <p:font typeface="Inter Bold" panose="020B0604020202020204" charset="0"/>
      <p:regular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1012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2440484"/>
            <a:ext cx="682310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Trusted AI for the Energy Sector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5233360" y="3205262"/>
            <a:ext cx="690644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233360" y="3655913"/>
            <a:ext cx="2311045" cy="310952"/>
          </a:xfrm>
          <a:prstGeom prst="roundRect">
            <a:avLst>
              <a:gd name="adj" fmla="val 6383"/>
            </a:avLst>
          </a:prstGeom>
          <a:solidFill>
            <a:srgbClr val="E3E3E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332577" y="3705523"/>
            <a:ext cx="2722197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ISA BOARD EXECUTIVE BRIEFING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233360" y="4152900"/>
            <a:ext cx="690644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July 7, 2026 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86395"/>
            <a:ext cx="2573571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61475" y="991592"/>
            <a:ext cx="10408779" cy="490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AI Changes Every Layer of the Industrial Value Chains</a:t>
            </a:r>
            <a:endParaRPr lang="en-US" sz="3050" dirty="0"/>
          </a:p>
        </p:txBody>
      </p:sp>
      <p:sp>
        <p:nvSpPr>
          <p:cNvPr id="4" name="Text 2"/>
          <p:cNvSpPr/>
          <p:nvPr/>
        </p:nvSpPr>
        <p:spPr>
          <a:xfrm>
            <a:off x="661475" y="1706364"/>
            <a:ext cx="10868745" cy="7355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is not a single technology decision — it is a transformation across every function, from corporate strategy to field operations. Each layer introduces distinct implementation requirements that extend well beyond cybersecurity into engineering, procurement, legal, and product management.</a:t>
            </a:r>
            <a:endParaRPr lang="en-US" sz="12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2609751"/>
            <a:ext cx="1077191" cy="66575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61475" y="3462040"/>
            <a:ext cx="1963986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Product Engineering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61475" y="3797102"/>
            <a:ext cx="2577242" cy="17161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copilots accelerate software and firmware development. Governance requires AI model validation within the Secure Development Lifecycle, adversarial testing, SBOMs, and AIBOMs.</a:t>
            </a:r>
            <a:endParaRPr lang="en-US" sz="12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5243" y="2609751"/>
            <a:ext cx="1077290" cy="66575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425243" y="3462040"/>
            <a:ext cx="1963986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Manufacturing &amp; OT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3425243" y="3797102"/>
            <a:ext cx="2577341" cy="17161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improves quality and predictive maintenance. Controls include data governance for training sets, logical separation from ICS, mandatory human in the loop for production decisions, and model drift monitoring.</a:t>
            </a:r>
            <a:endParaRPr lang="en-US" sz="12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9111" y="2609751"/>
            <a:ext cx="1077191" cy="66575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189111" y="3462040"/>
            <a:ext cx="1963986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Supply Chain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6189111" y="3797102"/>
            <a:ext cx="2577242" cy="19613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Suppliers embed AI into products and software. Implementation demands AI governance clauses in procurement contracts, vendor AI usage disclosure, third-party maturity assessments, and component validation pre-integration.</a:t>
            </a:r>
            <a:endParaRPr lang="en-US" sz="120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2879" y="2609751"/>
            <a:ext cx="1077290" cy="66575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952879" y="3462040"/>
            <a:ext cx="2560673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Operations &amp; Field Services</a:t>
            </a:r>
            <a:endParaRPr lang="en-US" sz="1500" dirty="0"/>
          </a:p>
        </p:txBody>
      </p:sp>
      <p:sp>
        <p:nvSpPr>
          <p:cNvPr id="16" name="Text 10"/>
          <p:cNvSpPr/>
          <p:nvPr/>
        </p:nvSpPr>
        <p:spPr>
          <a:xfrm>
            <a:off x="8952879" y="3797102"/>
            <a:ext cx="2577341" cy="14710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informs grid management and field dispatch decisions. Governance requires decision audit trails, defined human-in-the-loop thresholds, incident response protocols for AI failures.</a:t>
            </a:r>
            <a:endParaRPr lang="en-US" sz="1200" dirty="0"/>
          </a:p>
        </p:txBody>
      </p:sp>
      <p:sp>
        <p:nvSpPr>
          <p:cNvPr id="17" name="Text 11"/>
          <p:cNvSpPr/>
          <p:nvPr/>
        </p:nvSpPr>
        <p:spPr>
          <a:xfrm>
            <a:off x="356682" y="5926336"/>
            <a:ext cx="11478330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These challenges are shared across Energy, Healthcare, Financial Services, Manufacturing, Telecommunications, and Transportation.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467618"/>
            <a:ext cx="6222944" cy="465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Energy Industry Considerations 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661475" y="1133673"/>
            <a:ext cx="6296860" cy="452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is becoming embedded in every layer of how power is generated, transmitted, managed, and delivered.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661475" y="1736824"/>
            <a:ext cx="6296860" cy="1062930"/>
          </a:xfrm>
          <a:prstGeom prst="roundRect">
            <a:avLst>
              <a:gd name="adj" fmla="val 2101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10299" y="1885652"/>
            <a:ext cx="1860603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Grid Modernization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810299" y="2198489"/>
            <a:ext cx="5999211" cy="452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AI-driven grid management, smart devices, and distributed energy create new attack vectors.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661475" y="2933700"/>
            <a:ext cx="6296860" cy="1062930"/>
          </a:xfrm>
          <a:prstGeom prst="roundRect">
            <a:avLst>
              <a:gd name="adj" fmla="val 2101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10299" y="3082528"/>
            <a:ext cx="1892550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Industrial Automation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810299" y="3395365"/>
            <a:ext cx="5999211" cy="452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Robotics, connected manufacturing, software-defined equipment, and OT convergence…outages or cyber attacks can lead to physical consequences.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661475" y="4130576"/>
            <a:ext cx="6296860" cy="1062930"/>
          </a:xfrm>
          <a:prstGeom prst="roundRect">
            <a:avLst>
              <a:gd name="adj" fmla="val 2101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10299" y="4279404"/>
            <a:ext cx="1860603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Connected Products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810299" y="4592241"/>
            <a:ext cx="5999211" cy="452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Field-deployed equipment now carries embedded software and remote connectivity — expanding the enterprise security perimeter into the physical world.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661475" y="5327452"/>
            <a:ext cx="6296860" cy="1062930"/>
          </a:xfrm>
          <a:prstGeom prst="roundRect">
            <a:avLst>
              <a:gd name="adj" fmla="val 2101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810299" y="5476280"/>
            <a:ext cx="1860603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Customer Platforms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810299" y="5789116"/>
            <a:ext cx="5999211" cy="452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service platforms and customer-facing tools aggregate sensitive operational data, creating concentration risk if AI safeguards are absent.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11584"/>
            <a:ext cx="2366804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Deeper Dive into Energy 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61475" y="878880"/>
            <a:ext cx="7781929" cy="4392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Reshaping Cyber Risk for the Energy Sector</a:t>
            </a:r>
            <a:endParaRPr lang="en-US" sz="2750" dirty="0"/>
          </a:p>
        </p:txBody>
      </p:sp>
      <p:sp>
        <p:nvSpPr>
          <p:cNvPr id="4" name="Text 2"/>
          <p:cNvSpPr/>
          <p:nvPr/>
        </p:nvSpPr>
        <p:spPr>
          <a:xfrm>
            <a:off x="661475" y="1497310"/>
            <a:ext cx="10868745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simultaneously lowers the cost, speed, and sophistication of attacks while accelerating operational efficiency across the enterprise. For Energy companies, this duality demands board-level attention.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61475" y="2167235"/>
            <a:ext cx="3237824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Threat Side: AI-Enabled Attacks</a:t>
            </a:r>
            <a:endParaRPr lang="en-US" sz="13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4159" y="2525415"/>
            <a:ext cx="210835" cy="2108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18267" y="2521148"/>
            <a:ext cx="2707612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AI-Generated Phishing, Smishing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18267" y="2860179"/>
            <a:ext cx="4806135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Highly personalized campaigns targeting utility executives and finance teams — including deepfake voice fraud to authorize wire transfers</a:t>
            </a:r>
            <a:endParaRPr lang="en-US" sz="11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4159" y="3519487"/>
            <a:ext cx="210835" cy="21084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118267" y="3515221"/>
            <a:ext cx="4444294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AI-Assisted Vulnerability Discovery, e.g., Mythos, et al 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1118267" y="3854252"/>
            <a:ext cx="4806135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Nation-states using AI to identify exploitable weaknesses in industrial software, ICS/SCADA, and grid management systems at machine speed</a:t>
            </a:r>
            <a:endParaRPr lang="en-US" sz="11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4159" y="4513560"/>
            <a:ext cx="210835" cy="21084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118267" y="4509294"/>
            <a:ext cx="2364125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AI-Accelerated Ransomware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1118267" y="4848324"/>
            <a:ext cx="4806135" cy="6241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Autonomous malware targeting operational technology — capable of self-propagating across smart substations, digital twins, and connected field equipment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6273643" y="2167235"/>
            <a:ext cx="4447468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Exposure Points: Energy Sector Attack Surface</a:t>
            </a:r>
            <a:endParaRPr lang="en-US" sz="1350" dirty="0"/>
          </a:p>
        </p:txBody>
      </p:sp>
      <p:sp>
        <p:nvSpPr>
          <p:cNvPr id="16" name="Shape 11"/>
          <p:cNvSpPr/>
          <p:nvPr/>
        </p:nvSpPr>
        <p:spPr>
          <a:xfrm>
            <a:off x="6273643" y="2521148"/>
            <a:ext cx="2571686" cy="720130"/>
          </a:xfrm>
          <a:prstGeom prst="roundRect">
            <a:avLst>
              <a:gd name="adj" fmla="val 2928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2"/>
          <p:cNvSpPr/>
          <p:nvPr/>
        </p:nvSpPr>
        <p:spPr>
          <a:xfrm>
            <a:off x="6414133" y="2661642"/>
            <a:ext cx="2290705" cy="439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Connected Grid &amp; Smart Substations</a:t>
            </a:r>
            <a:endParaRPr lang="en-US" sz="1350" dirty="0"/>
          </a:p>
        </p:txBody>
      </p:sp>
      <p:sp>
        <p:nvSpPr>
          <p:cNvPr id="18" name="Shape 13"/>
          <p:cNvSpPr/>
          <p:nvPr/>
        </p:nvSpPr>
        <p:spPr>
          <a:xfrm>
            <a:off x="8964785" y="2521148"/>
            <a:ext cx="2571785" cy="720130"/>
          </a:xfrm>
          <a:prstGeom prst="roundRect">
            <a:avLst>
              <a:gd name="adj" fmla="val 2928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4"/>
          <p:cNvSpPr/>
          <p:nvPr/>
        </p:nvSpPr>
        <p:spPr>
          <a:xfrm>
            <a:off x="9105275" y="2661642"/>
            <a:ext cx="1762676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ICS / SCADA Systems</a:t>
            </a:r>
            <a:endParaRPr lang="en-US" sz="1350" dirty="0"/>
          </a:p>
        </p:txBody>
      </p:sp>
      <p:sp>
        <p:nvSpPr>
          <p:cNvPr id="20" name="Shape 15"/>
          <p:cNvSpPr/>
          <p:nvPr/>
        </p:nvSpPr>
        <p:spPr>
          <a:xfrm>
            <a:off x="6273643" y="3360737"/>
            <a:ext cx="2571686" cy="720130"/>
          </a:xfrm>
          <a:prstGeom prst="roundRect">
            <a:avLst>
              <a:gd name="adj" fmla="val 2928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6"/>
          <p:cNvSpPr/>
          <p:nvPr/>
        </p:nvSpPr>
        <p:spPr>
          <a:xfrm>
            <a:off x="6414133" y="3501231"/>
            <a:ext cx="2290705" cy="439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Digital Twins &amp; Predictive Maintenance</a:t>
            </a:r>
            <a:endParaRPr lang="en-US" sz="1350" dirty="0"/>
          </a:p>
        </p:txBody>
      </p:sp>
      <p:sp>
        <p:nvSpPr>
          <p:cNvPr id="22" name="Shape 17"/>
          <p:cNvSpPr/>
          <p:nvPr/>
        </p:nvSpPr>
        <p:spPr>
          <a:xfrm>
            <a:off x="8964785" y="3360737"/>
            <a:ext cx="2571785" cy="720130"/>
          </a:xfrm>
          <a:prstGeom prst="roundRect">
            <a:avLst>
              <a:gd name="adj" fmla="val 2928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18"/>
          <p:cNvSpPr/>
          <p:nvPr/>
        </p:nvSpPr>
        <p:spPr>
          <a:xfrm>
            <a:off x="9105275" y="3501231"/>
            <a:ext cx="2290804" cy="439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Industrial IoT &amp; Field Devices</a:t>
            </a:r>
            <a:endParaRPr lang="en-US" sz="1350" dirty="0"/>
          </a:p>
        </p:txBody>
      </p:sp>
      <p:sp>
        <p:nvSpPr>
          <p:cNvPr id="24" name="Shape 19"/>
          <p:cNvSpPr/>
          <p:nvPr/>
        </p:nvSpPr>
        <p:spPr>
          <a:xfrm>
            <a:off x="6273643" y="4200327"/>
            <a:ext cx="2571686" cy="720130"/>
          </a:xfrm>
          <a:prstGeom prst="roundRect">
            <a:avLst>
              <a:gd name="adj" fmla="val 2928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0"/>
          <p:cNvSpPr/>
          <p:nvPr/>
        </p:nvSpPr>
        <p:spPr>
          <a:xfrm>
            <a:off x="6414133" y="4340820"/>
            <a:ext cx="2290705" cy="439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Software-Defined Power Equipment</a:t>
            </a:r>
            <a:endParaRPr lang="en-US" sz="1350" dirty="0"/>
          </a:p>
        </p:txBody>
      </p:sp>
      <p:sp>
        <p:nvSpPr>
          <p:cNvPr id="26" name="Shape 21"/>
          <p:cNvSpPr/>
          <p:nvPr/>
        </p:nvSpPr>
        <p:spPr>
          <a:xfrm>
            <a:off x="8964785" y="4200327"/>
            <a:ext cx="2571785" cy="720130"/>
          </a:xfrm>
          <a:prstGeom prst="roundRect">
            <a:avLst>
              <a:gd name="adj" fmla="val 2928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2"/>
          <p:cNvSpPr/>
          <p:nvPr/>
        </p:nvSpPr>
        <p:spPr>
          <a:xfrm>
            <a:off x="9105275" y="4340820"/>
            <a:ext cx="2081756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AI Engineering Assistants</a:t>
            </a:r>
            <a:endParaRPr lang="en-US" sz="1350" dirty="0"/>
          </a:p>
        </p:txBody>
      </p:sp>
      <p:sp>
        <p:nvSpPr>
          <p:cNvPr id="28" name="Text 23"/>
          <p:cNvSpPr/>
          <p:nvPr/>
        </p:nvSpPr>
        <p:spPr>
          <a:xfrm>
            <a:off x="6273643" y="5054798"/>
            <a:ext cx="5262927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PLUS… Cyber Insurance implications, Global Regulatory considerations, Supply Chain and customer contracts/agreements </a:t>
            </a:r>
            <a:endParaRPr lang="en-US" sz="1100" dirty="0"/>
          </a:p>
        </p:txBody>
      </p:sp>
      <p:sp>
        <p:nvSpPr>
          <p:cNvPr id="29" name="Shape 24"/>
          <p:cNvSpPr/>
          <p:nvPr/>
        </p:nvSpPr>
        <p:spPr>
          <a:xfrm>
            <a:off x="661475" y="5741194"/>
            <a:ext cx="10868745" cy="505222"/>
          </a:xfrm>
          <a:prstGeom prst="roundRect">
            <a:avLst>
              <a:gd name="adj" fmla="val 4174"/>
            </a:avLst>
          </a:prstGeom>
          <a:solidFill>
            <a:srgbClr val="E3E3E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965" y="5933579"/>
            <a:ext cx="175712" cy="140494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1118167" y="5895777"/>
            <a:ext cx="10881147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Takeaway:</a:t>
            </a:r>
            <a:r>
              <a:rPr lang="en-US" sz="11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AI is transforming cyber risk from a technology issue into an enterprise resilience and business </a:t>
            </a:r>
            <a:r>
              <a:rPr lang="en-US" sz="1100" b="1" u="sng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strategy</a:t>
            </a:r>
            <a:r>
              <a:rPr lang="en-US" sz="1100" u="sng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00" b="1" u="sng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gap</a:t>
            </a:r>
            <a:r>
              <a:rPr lang="en-US" sz="1100" u="sng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close. 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07008"/>
            <a:ext cx="8158454" cy="490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What's the underlying issue: AI Trust Gap</a:t>
            </a:r>
            <a:endParaRPr lang="en-US" sz="3050" dirty="0"/>
          </a:p>
        </p:txBody>
      </p:sp>
      <p:sp>
        <p:nvSpPr>
          <p:cNvPr id="3" name="Text 1"/>
          <p:cNvSpPr/>
          <p:nvPr/>
        </p:nvSpPr>
        <p:spPr>
          <a:xfrm>
            <a:off x="661475" y="1296392"/>
            <a:ext cx="11478330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endParaRPr lang="en-US" sz="12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877318"/>
            <a:ext cx="7652848" cy="43057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813745" y="3600674"/>
            <a:ext cx="1325009" cy="128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2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Corporate Implementation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5809202" y="4808889"/>
            <a:ext cx="1203043" cy="106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2000"/>
              </a:lnSpc>
              <a:buNone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Standards &amp; Regulation</a:t>
            </a:r>
            <a:endParaRPr lang="en-US" sz="650" dirty="0"/>
          </a:p>
        </p:txBody>
      </p:sp>
      <p:sp>
        <p:nvSpPr>
          <p:cNvPr id="7" name="Text 4"/>
          <p:cNvSpPr/>
          <p:nvPr/>
        </p:nvSpPr>
        <p:spPr>
          <a:xfrm>
            <a:off x="9106863" y="1843782"/>
            <a:ext cx="2429608" cy="39462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spcAft>
                <a:spcPts val="1050"/>
              </a:spcAft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is transforming faster than organizations, standards, and governments can establish consistent governance. </a:t>
            </a:r>
            <a:endParaRPr lang="en-US" sz="1200" dirty="0"/>
          </a:p>
          <a:p>
            <a:pPr marL="0" indent="0" algn="l">
              <a:lnSpc>
                <a:spcPct val="130000"/>
              </a:lnSpc>
              <a:spcAft>
                <a:spcPts val="1050"/>
              </a:spcAft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challenge is not whether to adopt AI — it is how to deploy AI  that customers, regulators, Boards, and society at large can trust.</a:t>
            </a:r>
            <a:endParaRPr lang="en-US" sz="12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Energy sector uniquely combines critical infrastructure, industrial manufacturing, operational technology, and national security — making the </a:t>
            </a:r>
            <a:r>
              <a:rPr lang="en-US" sz="12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trust gap </a:t>
            </a: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impossible to ignore.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25996"/>
            <a:ext cx="267695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ISA Board Discussion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661475" y="1150541"/>
            <a:ext cx="8956054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The Next Three Years Will Define </a:t>
            </a:r>
            <a:r>
              <a:rPr lang="en-US" sz="3250" u="sng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Trusted AI</a:t>
            </a:r>
            <a:endParaRPr lang="en-US" sz="3250" dirty="0"/>
          </a:p>
        </p:txBody>
      </p:sp>
      <p:sp>
        <p:nvSpPr>
          <p:cNvPr id="4" name="Text 2"/>
          <p:cNvSpPr/>
          <p:nvPr/>
        </p:nvSpPr>
        <p:spPr>
          <a:xfrm>
            <a:off x="661475" y="1915319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window to shape Trusted AI governance is open now. How will the </a:t>
            </a:r>
            <a:r>
              <a:rPr lang="en-US" sz="13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ISA Board</a:t>
            </a:r>
            <a:r>
              <a:rPr lang="en-US" sz="13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lead the conversation to </a:t>
            </a:r>
            <a:r>
              <a:rPr lang="en-US" sz="13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close the gap</a:t>
            </a:r>
            <a:r>
              <a:rPr lang="en-US" sz="13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?</a:t>
            </a:r>
            <a:endParaRPr lang="en-US" sz="13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2365970"/>
            <a:ext cx="3512653" cy="257869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22017" y="2550319"/>
            <a:ext cx="3067767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From Fragmentation to Shared Leadership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22017" y="3166467"/>
            <a:ext cx="3067767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How can ISA help move from isolated AI governance efforts to shared implementation patterns that accelerate trust across industries — reducing duplicated effort and elevating the baseline for all?</a:t>
            </a:r>
            <a:endParaRPr lang="en-US" sz="13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9422" y="2365970"/>
            <a:ext cx="3512752" cy="257869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599964" y="2550319"/>
            <a:ext cx="2183452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Board-Level Evidence 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599964" y="2908002"/>
            <a:ext cx="3067866" cy="18523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evidence should Boards consistently expect from management to demonstrate that AI is being deployed responsibly, securely, and in ways that strengthen operational resilience — not just strategic aspiration?</a:t>
            </a:r>
            <a:endParaRPr lang="en-US" sz="13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7468" y="2365970"/>
            <a:ext cx="3512653" cy="257869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278010" y="2550319"/>
            <a:ext cx="3067767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Industry Experience Shaping Policy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8278010" y="3166467"/>
            <a:ext cx="3067767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How should ISA partner with government, academia, and standards organizations to ensure that practical industry implementation experience informs future AI policy — rather than reacting to regulation after the fact?</a:t>
            </a:r>
            <a:endParaRPr lang="en-US" sz="1300" dirty="0"/>
          </a:p>
        </p:txBody>
      </p:sp>
      <p:sp>
        <p:nvSpPr>
          <p:cNvPr id="14" name="Shape 9"/>
          <p:cNvSpPr/>
          <p:nvPr/>
        </p:nvSpPr>
        <p:spPr>
          <a:xfrm>
            <a:off x="661475" y="5130701"/>
            <a:ext cx="19050" cy="901303"/>
          </a:xfrm>
          <a:prstGeom prst="roundRect">
            <a:avLst>
              <a:gd name="adj" fmla="val 59999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0"/>
          <p:cNvSpPr/>
          <p:nvPr/>
        </p:nvSpPr>
        <p:spPr>
          <a:xfrm>
            <a:off x="909516" y="5316736"/>
            <a:ext cx="1062070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Five years from now, ISA should be remembered as the organization that</a:t>
            </a:r>
            <a:r>
              <a:rPr lang="en-US" sz="13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transformed AI risk management into trusted, cross-sector implementation guidance</a:t>
            </a:r>
            <a:r>
              <a:rPr lang="en-US" sz="13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shaping the principles on how industry, Boards, and government govern Trusted AI together.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71401"/>
            <a:ext cx="2366804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61475" y="838696"/>
            <a:ext cx="8896326" cy="4392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Boards Should Expect Evidence — Not Aspirations</a:t>
            </a:r>
            <a:endParaRPr lang="en-US" sz="2750" dirty="0"/>
          </a:p>
        </p:txBody>
      </p:sp>
      <p:sp>
        <p:nvSpPr>
          <p:cNvPr id="4" name="Text 2"/>
          <p:cNvSpPr/>
          <p:nvPr/>
        </p:nvSpPr>
        <p:spPr>
          <a:xfrm>
            <a:off x="661475" y="1457127"/>
            <a:ext cx="11478330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Approving an AI strategy is no longer sufficient — governing enterprise trust requires tangible evidence that management has operationalized AI risk broadly.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661475" y="1799530"/>
            <a:ext cx="10868745" cy="3847405"/>
          </a:xfrm>
          <a:prstGeom prst="roundRect">
            <a:avLst>
              <a:gd name="adj" fmla="val 548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67924" y="1805880"/>
            <a:ext cx="3256774" cy="367209"/>
          </a:xfrm>
          <a:prstGeom prst="rect">
            <a:avLst/>
          </a:prstGeom>
          <a:solidFill>
            <a:srgbClr val="1F713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08414" y="1883866"/>
            <a:ext cx="3585378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F9F8F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Board Expectation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924698" y="1805880"/>
            <a:ext cx="3799586" cy="367209"/>
          </a:xfrm>
          <a:prstGeom prst="rect">
            <a:avLst/>
          </a:prstGeom>
          <a:solidFill>
            <a:srgbClr val="1F713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065188" y="1883866"/>
            <a:ext cx="4128190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F9F8F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Evidence Management Must Produce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7724284" y="1805880"/>
            <a:ext cx="3799586" cy="367209"/>
          </a:xfrm>
          <a:prstGeom prst="rect">
            <a:avLst/>
          </a:prstGeom>
          <a:solidFill>
            <a:srgbClr val="1F713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864774" y="1883866"/>
            <a:ext cx="4128190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F9F8F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How It Is Operationalized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08414" y="2254250"/>
            <a:ext cx="3585378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Enterprise AI Visibility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065188" y="2254250"/>
            <a:ext cx="3518606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inventory with accountable business owners and risk classification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864774" y="2254250"/>
            <a:ext cx="3518606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Governance council, quarterly reviews, risk-tiered registry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08414" y="2832695"/>
            <a:ext cx="3585378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Product Trust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065188" y="2832695"/>
            <a:ext cx="3518606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validation reports, secure development evidence, adversarial testing results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864774" y="2832695"/>
            <a:ext cx="3518606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SDL review gates, red-team exercises, AIBOM publication and sustainment 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08414" y="3411141"/>
            <a:ext cx="3585378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IP &amp; Data Protection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065188" y="3411141"/>
            <a:ext cx="3518606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usage monitoring, data classification policies, data loss metrics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864774" y="3411141"/>
            <a:ext cx="4128190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DLP tooling, usage audit logs, access controls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08414" y="3989586"/>
            <a:ext cx="3585378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Third-Party Governance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065188" y="3989586"/>
            <a:ext cx="3518606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Vendor AI assessments, AI contract clauses, provenance documentation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7864774" y="3989586"/>
            <a:ext cx="3518606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Supplier scorecard, contract addenda, pre-integration validation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08414" y="4568031"/>
            <a:ext cx="3585378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Operational Resilience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065188" y="4568031"/>
            <a:ext cx="3518606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incident response plans, tabletop exercises, OT safeguards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7864774" y="4568031"/>
            <a:ext cx="3518606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Defined escalation paths, cross-functional drills, human override protocols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08414" y="5146477"/>
            <a:ext cx="3585378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Board Reporting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065188" y="5146477"/>
            <a:ext cx="3518606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Quarterly Trusted AI dashboard with risk metrics, maturity scores, incidents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7864774" y="5146477"/>
            <a:ext cx="3518606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Standardized KPIs, executive scorecard, compliance status summary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61475" y="5781278"/>
            <a:ext cx="10868745" cy="505222"/>
          </a:xfrm>
          <a:prstGeom prst="roundRect">
            <a:avLst>
              <a:gd name="adj" fmla="val 4174"/>
            </a:avLst>
          </a:prstGeom>
          <a:solidFill>
            <a:srgbClr val="E3E3E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965" y="5973663"/>
            <a:ext cx="175712" cy="140494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1118167" y="5935861"/>
            <a:ext cx="10881147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Board's role is no longer oversight of AI strategy — it is governing enterprise trust.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22908"/>
            <a:ext cx="294890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APPENDIX - Notional Timeline 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61475" y="971848"/>
            <a:ext cx="7257372" cy="413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Three-Year Vision: ISA as a AI Trust Council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61475" y="1544042"/>
            <a:ext cx="1086874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structured three-year roadmap to build ISA into the recognized cross-sector convening body for Trusted AI governance — expanding beyond CISOs to include engineering, product security, legal, risk, and board leadership.</a:t>
            </a:r>
            <a:endParaRPr lang="en-US" sz="10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2044105"/>
            <a:ext cx="3622882" cy="52923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93730" y="2679105"/>
            <a:ext cx="1966863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2026 — Convene &amp; Learn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93730" y="2949277"/>
            <a:ext cx="3358371" cy="16350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03200" indent="-203200" algn="l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Build cross-sector membership across Energy, Healthcare, Financial Services, Manufacturing, and government</a:t>
            </a:r>
            <a:endParaRPr lang="en-US" sz="1000" dirty="0"/>
          </a:p>
          <a:p>
            <a:pPr marL="203200" indent="-203200" algn="l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Publish "Trusted AI for Critical Infrastructure" principles paper</a:t>
            </a:r>
            <a:endParaRPr lang="en-US" sz="1000" dirty="0"/>
          </a:p>
          <a:p>
            <a:pPr marL="203200" indent="-203200" algn="l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Launch executive roundtables and board education sessions</a:t>
            </a:r>
            <a:endParaRPr lang="en-US" sz="1000" dirty="0"/>
          </a:p>
          <a:p>
            <a:pPr marL="203200" indent="-203200" algn="l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Collect anonymized implementation case studies</a:t>
            </a:r>
            <a:endParaRPr lang="en-US" sz="10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4357" y="2044105"/>
            <a:ext cx="3622882" cy="52923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16612" y="2679105"/>
            <a:ext cx="2043954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2027 — Develop Guidance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4416612" y="2949277"/>
            <a:ext cx="3358371" cy="16350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03200" indent="-203200" algn="l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Publish implementation patterns for AI governance, product security, and board oversight</a:t>
            </a:r>
            <a:endParaRPr lang="en-US" sz="1000" dirty="0"/>
          </a:p>
          <a:p>
            <a:pPr marL="203200" indent="-203200" algn="l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 AI maturity benchmarks and executive dashboards</a:t>
            </a:r>
            <a:endParaRPr lang="en-US" sz="1000" dirty="0"/>
          </a:p>
          <a:p>
            <a:pPr marL="203200" indent="-203200" algn="l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Select reference architectures and procurement guidance (NIST, et al)</a:t>
            </a:r>
            <a:endParaRPr lang="en-US" sz="1000" dirty="0"/>
          </a:p>
          <a:p>
            <a:pPr marL="203200" indent="-203200" algn="l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Conduct cross-sector tabletop exercises</a:t>
            </a:r>
            <a:endParaRPr lang="en-US" sz="10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7239" y="2044105"/>
            <a:ext cx="3622882" cy="52923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039494" y="2679105"/>
            <a:ext cx="2569999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2028 — Shape Global Leadership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8039494" y="2949277"/>
            <a:ext cx="3358371" cy="14445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03200" indent="-203200" algn="l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Publish annual State of Trusted AI report (e.g. withing Critical Infrastructure)</a:t>
            </a:r>
            <a:endParaRPr lang="en-US" sz="1000" dirty="0"/>
          </a:p>
          <a:p>
            <a:pPr marL="203200" indent="-203200" algn="l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Provide recommendations to policymakers and standards bodies</a:t>
            </a:r>
            <a:endParaRPr lang="en-US" sz="1000" dirty="0"/>
          </a:p>
          <a:p>
            <a:pPr marL="203200" indent="-203200" algn="l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Host inaugural annual Trusted AI Summit</a:t>
            </a:r>
            <a:endParaRPr lang="en-US" sz="1000" dirty="0"/>
          </a:p>
          <a:p>
            <a:pPr marL="203200" indent="-203200" algn="l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Expand our recognition as a global thought leaders in this space</a:t>
            </a:r>
            <a:endParaRPr lang="en-US" sz="1000" dirty="0"/>
          </a:p>
        </p:txBody>
      </p:sp>
      <p:sp>
        <p:nvSpPr>
          <p:cNvPr id="14" name="Text 9"/>
          <p:cNvSpPr/>
          <p:nvPr/>
        </p:nvSpPr>
        <p:spPr>
          <a:xfrm>
            <a:off x="1014982" y="4901704"/>
            <a:ext cx="2827664" cy="436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500</a:t>
            </a:r>
            <a:endParaRPr lang="en-US" sz="3400" dirty="0"/>
          </a:p>
        </p:txBody>
      </p:sp>
      <p:sp>
        <p:nvSpPr>
          <p:cNvPr id="15" name="Text 10"/>
          <p:cNvSpPr/>
          <p:nvPr/>
        </p:nvSpPr>
        <p:spPr>
          <a:xfrm>
            <a:off x="1477231" y="5483820"/>
            <a:ext cx="1903067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Fortune 500 Companies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661475" y="5753993"/>
            <a:ext cx="3534679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 adoption of ISA Trusted AI guidance</a:t>
            </a:r>
            <a:endParaRPr lang="en-US" sz="1000" dirty="0"/>
          </a:p>
        </p:txBody>
      </p:sp>
      <p:sp>
        <p:nvSpPr>
          <p:cNvPr id="17" name="Text 12"/>
          <p:cNvSpPr/>
          <p:nvPr/>
        </p:nvSpPr>
        <p:spPr>
          <a:xfrm>
            <a:off x="4681916" y="4901704"/>
            <a:ext cx="2827763" cy="436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7</a:t>
            </a:r>
            <a:endParaRPr lang="en-US" sz="3400" dirty="0"/>
          </a:p>
        </p:txBody>
      </p:sp>
      <p:sp>
        <p:nvSpPr>
          <p:cNvPr id="18" name="Text 13"/>
          <p:cNvSpPr/>
          <p:nvPr/>
        </p:nvSpPr>
        <p:spPr>
          <a:xfrm>
            <a:off x="5268880" y="5483820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Critical Sectors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4328409" y="5753993"/>
            <a:ext cx="3534778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Energy, Healthcare, Finance, Manufacturing, Tech, Telecom, Transport</a:t>
            </a:r>
            <a:endParaRPr lang="en-US" sz="1000" dirty="0"/>
          </a:p>
        </p:txBody>
      </p:sp>
      <p:sp>
        <p:nvSpPr>
          <p:cNvPr id="20" name="Text 15"/>
          <p:cNvSpPr/>
          <p:nvPr/>
        </p:nvSpPr>
        <p:spPr>
          <a:xfrm>
            <a:off x="8348950" y="4901704"/>
            <a:ext cx="2827664" cy="436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3400" dirty="0"/>
          </a:p>
        </p:txBody>
      </p:sp>
      <p:sp>
        <p:nvSpPr>
          <p:cNvPr id="21" name="Text 16"/>
          <p:cNvSpPr/>
          <p:nvPr/>
        </p:nvSpPr>
        <p:spPr>
          <a:xfrm>
            <a:off x="8935814" y="5483820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Year Roadmap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7995442" y="5753993"/>
            <a:ext cx="3534679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convening body to global thought leader on Trusted AI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1198</Words>
  <Application>Microsoft Office PowerPoint</Application>
  <PresentationFormat>Widescreen</PresentationFormat>
  <Paragraphs>118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DM Sans Medium</vt:lpstr>
      <vt:lpstr>Inter Bold</vt:lpstr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Woods, Michael (GE Vernova)</cp:lastModifiedBy>
  <cp:revision>2</cp:revision>
  <dcterms:created xsi:type="dcterms:W3CDTF">2026-07-06T17:52:38Z</dcterms:created>
  <dcterms:modified xsi:type="dcterms:W3CDTF">2026-07-06T17:54:21Z</dcterms:modified>
</cp:coreProperties>
</file>